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2" r:id="rId10"/>
    <p:sldId id="305" r:id="rId11"/>
    <p:sldId id="306" r:id="rId12"/>
    <p:sldId id="307" r:id="rId13"/>
    <p:sldId id="308" r:id="rId14"/>
    <p:sldId id="331" r:id="rId15"/>
    <p:sldId id="324" r:id="rId16"/>
    <p:sldId id="337" r:id="rId17"/>
    <p:sldId id="321" r:id="rId18"/>
    <p:sldId id="330" r:id="rId19"/>
    <p:sldId id="326" r:id="rId20"/>
    <p:sldId id="328" r:id="rId21"/>
    <p:sldId id="327" r:id="rId22"/>
    <p:sldId id="334" r:id="rId23"/>
    <p:sldId id="329" r:id="rId24"/>
    <p:sldId id="338" r:id="rId25"/>
    <p:sldId id="332" r:id="rId26"/>
    <p:sldId id="333" r:id="rId27"/>
    <p:sldId id="335" r:id="rId28"/>
    <p:sldId id="339" r:id="rId29"/>
    <p:sldId id="323" r:id="rId30"/>
    <p:sldId id="31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Next W1G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o Novella" initials="EN" lastIdx="1" clrIdx="0">
    <p:extLst>
      <p:ext uri="{19B8F6BF-5375-455C-9EA6-DF929625EA0E}">
        <p15:presenceInfo xmlns:p15="http://schemas.microsoft.com/office/powerpoint/2012/main" userId="S::lorente@internal.synopsys.com::7d7664a0-4432-46fd-a8ef-8cb46ede2b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6BD5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76200" cap="flat">
              <a:solidFill>
                <a:srgbClr val="50BC5B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76200" cap="flat">
              <a:solidFill>
                <a:srgbClr val="50BC5B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0BC5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11" autoAdjust="0"/>
  </p:normalViewPr>
  <p:slideViewPr>
    <p:cSldViewPr snapToGrid="0">
      <p:cViewPr varScale="1">
        <p:scale>
          <a:sx n="65" d="100"/>
          <a:sy n="65" d="100"/>
        </p:scale>
        <p:origin x="14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vast.com/2014/03/31/the-gray-zone-of-malware-detection-in-android-os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794658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135648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07920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2481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644786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549527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60140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are interested on Malware, please check this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33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1006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String encryption &amp; class renaming</a:t>
            </a:r>
            <a:endParaRPr lang="en-US" dirty="0"/>
          </a:p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28935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87338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none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849519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u="sng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42846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762000" y="2603500"/>
            <a:ext cx="11480800" cy="38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rednaga…"/>
          <p:cNvSpPr txBox="1"/>
          <p:nvPr/>
        </p:nvSpPr>
        <p:spPr>
          <a:xfrm>
            <a:off x="1270000" y="8204200"/>
            <a:ext cx="10464800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  <a:lvl2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2pPr>
            <a:lvl3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3pPr>
            <a:lvl4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4pPr>
            <a:lvl5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5pPr>
          </a:lstStyle>
          <a:p>
            <a:endParaRPr dirty="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Turquoise">
    <p:bg>
      <p:bgPr>
        <a:solidFill>
          <a:srgbClr val="7AB8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"/>
          <p:cNvSpPr txBox="1">
            <a:spLocks noGrp="1"/>
          </p:cNvSpPr>
          <p:nvPr>
            <p:ph type="body" sz="quarter" idx="13"/>
          </p:nvPr>
        </p:nvSpPr>
        <p:spPr>
          <a:xfrm>
            <a:off x="5308600" y="21717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rgbClr val="B3E6D2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</a:t>
            </a:r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762000" y="4298950"/>
            <a:ext cx="11480800" cy="2540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roppedImage.pdf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2" name="Rectangle"/>
          <p:cNvSpPr>
            <a:spLocks noGrp="1"/>
          </p:cNvSpPr>
          <p:nvPr>
            <p:ph type="body" sz="half" idx="14"/>
          </p:nvPr>
        </p:nvSpPr>
        <p:spPr>
          <a:xfrm>
            <a:off x="2825750" y="2813050"/>
            <a:ext cx="7353300" cy="3632200"/>
          </a:xfrm>
          <a:prstGeom prst="rect">
            <a:avLst/>
          </a:prstGeom>
          <a:blipFill>
            <a:blip r:embed="rId2"/>
          </a:blipFill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/>
          </a:p>
        </p:txBody>
      </p:sp>
      <p:sp>
        <p:nvSpPr>
          <p:cNvPr id="113" name="DIVIDER WITH A PHOTO"/>
          <p:cNvSpPr txBox="1">
            <a:spLocks noGrp="1"/>
          </p:cNvSpPr>
          <p:nvPr>
            <p:ph type="body" sz="quarter" idx="15"/>
          </p:nvPr>
        </p:nvSpPr>
        <p:spPr>
          <a:xfrm>
            <a:off x="3403600" y="3810000"/>
            <a:ext cx="6210300" cy="167640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50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pPr>
              <a:defRPr cap="none"/>
            </a:pPr>
            <a:r>
              <a:rPr cap="all"/>
              <a:t>DIVIDER WITH A PHOTO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oppedImage.pdf"/>
          <p:cNvSpPr>
            <a:spLocks noGrp="1"/>
          </p:cNvSpPr>
          <p:nvPr>
            <p:ph type="pic" idx="13"/>
          </p:nvPr>
        </p:nvSpPr>
        <p:spPr>
          <a:xfrm>
            <a:off x="6350000" y="0"/>
            <a:ext cx="6654800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" name="DRAG + DROP.pdf"/>
          <p:cNvSpPr>
            <a:spLocks noGrp="1"/>
          </p:cNvSpPr>
          <p:nvPr>
            <p:ph type="pic" sz="half" idx="14"/>
          </p:nvPr>
        </p:nvSpPr>
        <p:spPr>
          <a:xfrm>
            <a:off x="0" y="0"/>
            <a:ext cx="6350000" cy="4876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1" name="DRAG + DROP.pdf"/>
          <p:cNvSpPr>
            <a:spLocks noGrp="1"/>
          </p:cNvSpPr>
          <p:nvPr>
            <p:ph type="pic" sz="half" idx="15"/>
          </p:nvPr>
        </p:nvSpPr>
        <p:spPr>
          <a:xfrm>
            <a:off x="-4039" y="4870450"/>
            <a:ext cx="6350001" cy="4876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ne"/>
          <p:cNvSpPr/>
          <p:nvPr/>
        </p:nvSpPr>
        <p:spPr>
          <a:xfrm>
            <a:off x="9868569" y="3238181"/>
            <a:ext cx="2186311" cy="7"/>
          </a:xfrm>
          <a:prstGeom prst="line">
            <a:avLst/>
          </a:prstGeom>
          <a:ln w="12700">
            <a:solidFill>
              <a:schemeClr val="accent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>
            <a:off x="9855200" y="6477000"/>
            <a:ext cx="2186310" cy="6"/>
          </a:xfrm>
          <a:prstGeom prst="line">
            <a:avLst/>
          </a:prstGeom>
          <a:ln w="12700">
            <a:solidFill>
              <a:schemeClr val="accent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1" name="Music Note"/>
          <p:cNvSpPr txBox="1">
            <a:spLocks noGrp="1"/>
          </p:cNvSpPr>
          <p:nvPr>
            <p:ph type="body" sz="quarter" idx="13"/>
          </p:nvPr>
        </p:nvSpPr>
        <p:spPr>
          <a:xfrm>
            <a:off x="9887013" y="8039100"/>
            <a:ext cx="2101597" cy="5715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Music Note</a:t>
            </a:r>
          </a:p>
        </p:txBody>
      </p:sp>
      <p:sp>
        <p:nvSpPr>
          <p:cNvPr id="142" name=""/>
          <p:cNvSpPr txBox="1">
            <a:spLocks noGrp="1"/>
          </p:cNvSpPr>
          <p:nvPr>
            <p:ph type="body" sz="quarter" idx="14"/>
          </p:nvPr>
        </p:nvSpPr>
        <p:spPr>
          <a:xfrm>
            <a:off x="10401300" y="774700"/>
            <a:ext cx="1130300" cy="111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8000">
                <a:solidFill>
                  <a:schemeClr val="accent5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</a:t>
            </a:r>
          </a:p>
        </p:txBody>
      </p:sp>
      <p:sp>
        <p:nvSpPr>
          <p:cNvPr id="143" name="Big City"/>
          <p:cNvSpPr txBox="1">
            <a:spLocks noGrp="1"/>
          </p:cNvSpPr>
          <p:nvPr>
            <p:ph type="body" sz="quarter" idx="15"/>
          </p:nvPr>
        </p:nvSpPr>
        <p:spPr>
          <a:xfrm>
            <a:off x="10202557" y="4857750"/>
            <a:ext cx="1479424" cy="5715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Big City</a:t>
            </a:r>
          </a:p>
        </p:txBody>
      </p:sp>
      <p:sp>
        <p:nvSpPr>
          <p:cNvPr id="144" name=""/>
          <p:cNvSpPr txBox="1">
            <a:spLocks noGrp="1"/>
          </p:cNvSpPr>
          <p:nvPr>
            <p:ph type="body" sz="quarter" idx="16"/>
          </p:nvPr>
        </p:nvSpPr>
        <p:spPr>
          <a:xfrm>
            <a:off x="10401300" y="7048500"/>
            <a:ext cx="1130300" cy="111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8000">
                <a:solidFill>
                  <a:schemeClr val="accent5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</a:t>
            </a:r>
          </a:p>
        </p:txBody>
      </p:sp>
      <p:sp>
        <p:nvSpPr>
          <p:cNvPr id="145" name="Bright Lights"/>
          <p:cNvSpPr txBox="1">
            <a:spLocks noGrp="1"/>
          </p:cNvSpPr>
          <p:nvPr>
            <p:ph type="body" sz="quarter" idx="17"/>
          </p:nvPr>
        </p:nvSpPr>
        <p:spPr>
          <a:xfrm>
            <a:off x="9772523" y="1765300"/>
            <a:ext cx="2330578" cy="5715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30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Bright Lights</a:t>
            </a:r>
          </a:p>
        </p:txBody>
      </p:sp>
      <p:sp>
        <p:nvSpPr>
          <p:cNvPr id="146" name=""/>
          <p:cNvSpPr txBox="1">
            <a:spLocks noGrp="1"/>
          </p:cNvSpPr>
          <p:nvPr>
            <p:ph type="body" sz="quarter" idx="18"/>
          </p:nvPr>
        </p:nvSpPr>
        <p:spPr>
          <a:xfrm>
            <a:off x="10401300" y="3873500"/>
            <a:ext cx="1130300" cy="111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8000">
                <a:solidFill>
                  <a:schemeClr val="accent5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</a:t>
            </a:r>
          </a:p>
        </p:txBody>
      </p:sp>
      <p:sp>
        <p:nvSpPr>
          <p:cNvPr id="147" name="droppedImage.pdf"/>
          <p:cNvSpPr>
            <a:spLocks noGrp="1"/>
          </p:cNvSpPr>
          <p:nvPr>
            <p:ph type="pic" idx="19"/>
          </p:nvPr>
        </p:nvSpPr>
        <p:spPr>
          <a:xfrm>
            <a:off x="0" y="0"/>
            <a:ext cx="8915400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a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 Last"/>
          <p:cNvSpPr txBox="1">
            <a:spLocks noGrp="1"/>
          </p:cNvSpPr>
          <p:nvPr>
            <p:ph type="body" sz="quarter" idx="13"/>
          </p:nvPr>
        </p:nvSpPr>
        <p:spPr>
          <a:xfrm>
            <a:off x="10505376" y="47223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56" name="First Last"/>
          <p:cNvSpPr txBox="1">
            <a:spLocks noGrp="1"/>
          </p:cNvSpPr>
          <p:nvPr>
            <p:ph type="body" sz="quarter" idx="14"/>
          </p:nvPr>
        </p:nvSpPr>
        <p:spPr>
          <a:xfrm>
            <a:off x="1469327" y="4718050"/>
            <a:ext cx="1012697" cy="3810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57" name="First Last"/>
          <p:cNvSpPr txBox="1">
            <a:spLocks noGrp="1"/>
          </p:cNvSpPr>
          <p:nvPr>
            <p:ph type="body" sz="quarter" idx="15"/>
          </p:nvPr>
        </p:nvSpPr>
        <p:spPr>
          <a:xfrm>
            <a:off x="7495476" y="81640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58" name="First Last"/>
          <p:cNvSpPr txBox="1">
            <a:spLocks noGrp="1"/>
          </p:cNvSpPr>
          <p:nvPr>
            <p:ph type="body" sz="quarter" idx="16"/>
          </p:nvPr>
        </p:nvSpPr>
        <p:spPr>
          <a:xfrm>
            <a:off x="4485575" y="81640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59" name="First Last"/>
          <p:cNvSpPr txBox="1">
            <a:spLocks noGrp="1"/>
          </p:cNvSpPr>
          <p:nvPr>
            <p:ph type="body" sz="quarter" idx="17"/>
          </p:nvPr>
        </p:nvSpPr>
        <p:spPr>
          <a:xfrm>
            <a:off x="7495476" y="47223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60" name="First Last"/>
          <p:cNvSpPr txBox="1">
            <a:spLocks noGrp="1"/>
          </p:cNvSpPr>
          <p:nvPr>
            <p:ph type="body" sz="quarter" idx="18"/>
          </p:nvPr>
        </p:nvSpPr>
        <p:spPr>
          <a:xfrm>
            <a:off x="1475676" y="81640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61" name="First Last"/>
          <p:cNvSpPr txBox="1">
            <a:spLocks noGrp="1"/>
          </p:cNvSpPr>
          <p:nvPr>
            <p:ph type="body" sz="quarter" idx="19"/>
          </p:nvPr>
        </p:nvSpPr>
        <p:spPr>
          <a:xfrm>
            <a:off x="4485575" y="47223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62" name="First Last"/>
          <p:cNvSpPr txBox="1">
            <a:spLocks noGrp="1"/>
          </p:cNvSpPr>
          <p:nvPr>
            <p:ph type="body" sz="quarter" idx="20"/>
          </p:nvPr>
        </p:nvSpPr>
        <p:spPr>
          <a:xfrm>
            <a:off x="10505376" y="8164011"/>
            <a:ext cx="1012698" cy="3810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18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First Last</a:t>
            </a:r>
          </a:p>
        </p:txBody>
      </p:sp>
      <p:sp>
        <p:nvSpPr>
          <p:cNvPr id="163" name="Image"/>
          <p:cNvSpPr>
            <a:spLocks noGrp="1"/>
          </p:cNvSpPr>
          <p:nvPr>
            <p:ph type="pic" sz="quarter" idx="21"/>
          </p:nvPr>
        </p:nvSpPr>
        <p:spPr>
          <a:xfrm>
            <a:off x="781050" y="2129338"/>
            <a:ext cx="2400301" cy="24003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4" name="Image"/>
          <p:cNvSpPr>
            <a:spLocks noGrp="1"/>
          </p:cNvSpPr>
          <p:nvPr>
            <p:ph type="pic" sz="quarter" idx="22"/>
          </p:nvPr>
        </p:nvSpPr>
        <p:spPr>
          <a:xfrm>
            <a:off x="3797300" y="21336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Image"/>
          <p:cNvSpPr>
            <a:spLocks noGrp="1"/>
          </p:cNvSpPr>
          <p:nvPr>
            <p:ph type="pic" sz="quarter" idx="23"/>
          </p:nvPr>
        </p:nvSpPr>
        <p:spPr>
          <a:xfrm>
            <a:off x="6807200" y="21336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6" name="Image"/>
          <p:cNvSpPr>
            <a:spLocks noGrp="1"/>
          </p:cNvSpPr>
          <p:nvPr>
            <p:ph type="pic" sz="quarter" idx="24"/>
          </p:nvPr>
        </p:nvSpPr>
        <p:spPr>
          <a:xfrm>
            <a:off x="9817100" y="21336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7" name="Image"/>
          <p:cNvSpPr>
            <a:spLocks noGrp="1"/>
          </p:cNvSpPr>
          <p:nvPr>
            <p:ph type="pic" sz="quarter" idx="25"/>
          </p:nvPr>
        </p:nvSpPr>
        <p:spPr>
          <a:xfrm>
            <a:off x="787400" y="55880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8" name="Image"/>
          <p:cNvSpPr>
            <a:spLocks noGrp="1"/>
          </p:cNvSpPr>
          <p:nvPr>
            <p:ph type="pic" sz="quarter" idx="26"/>
          </p:nvPr>
        </p:nvSpPr>
        <p:spPr>
          <a:xfrm>
            <a:off x="3797300" y="55880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9" name="Image"/>
          <p:cNvSpPr>
            <a:spLocks noGrp="1"/>
          </p:cNvSpPr>
          <p:nvPr>
            <p:ph type="pic" sz="quarter" idx="27"/>
          </p:nvPr>
        </p:nvSpPr>
        <p:spPr>
          <a:xfrm>
            <a:off x="9817100" y="55880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0" name="Image"/>
          <p:cNvSpPr>
            <a:spLocks noGrp="1"/>
          </p:cNvSpPr>
          <p:nvPr>
            <p:ph type="pic" sz="quarter" idx="28"/>
          </p:nvPr>
        </p:nvSpPr>
        <p:spPr>
          <a:xfrm>
            <a:off x="6807200" y="5588000"/>
            <a:ext cx="2400300" cy="2400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17780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allout"/>
          <p:cNvSpPr/>
          <p:nvPr/>
        </p:nvSpPr>
        <p:spPr>
          <a:xfrm rot="10800000">
            <a:off x="2082800" y="711199"/>
            <a:ext cx="8851900" cy="5350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9" y="0"/>
                </a:moveTo>
                <a:lnTo>
                  <a:pt x="10057" y="989"/>
                </a:lnTo>
                <a:lnTo>
                  <a:pt x="184" y="989"/>
                </a:lnTo>
                <a:cubicBezTo>
                  <a:pt x="83" y="989"/>
                  <a:pt x="0" y="1125"/>
                  <a:pt x="0" y="1293"/>
                </a:cubicBezTo>
                <a:lnTo>
                  <a:pt x="0" y="21297"/>
                </a:lnTo>
                <a:cubicBezTo>
                  <a:pt x="0" y="21465"/>
                  <a:pt x="83" y="21600"/>
                  <a:pt x="184" y="21600"/>
                </a:cubicBezTo>
                <a:lnTo>
                  <a:pt x="21417" y="21600"/>
                </a:lnTo>
                <a:cubicBezTo>
                  <a:pt x="21518" y="21600"/>
                  <a:pt x="21600" y="21465"/>
                  <a:pt x="21600" y="21297"/>
                </a:cubicBezTo>
                <a:lnTo>
                  <a:pt x="21600" y="1293"/>
                </a:lnTo>
                <a:cubicBezTo>
                  <a:pt x="21600" y="1125"/>
                  <a:pt x="21518" y="989"/>
                  <a:pt x="21417" y="989"/>
                </a:cubicBezTo>
                <a:lnTo>
                  <a:pt x="11521" y="989"/>
                </a:lnTo>
                <a:lnTo>
                  <a:pt x="10789" y="0"/>
                </a:lnTo>
                <a:close/>
              </a:path>
            </a:pathLst>
          </a:custGeom>
          <a:ln w="254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Image"/>
          <p:cNvSpPr>
            <a:spLocks noGrp="1"/>
          </p:cNvSpPr>
          <p:nvPr>
            <p:ph type="pic" sz="quarter" idx="13"/>
          </p:nvPr>
        </p:nvSpPr>
        <p:spPr>
          <a:xfrm>
            <a:off x="5302250" y="6587038"/>
            <a:ext cx="2400301" cy="24003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1" name="Maya Angelou"/>
          <p:cNvSpPr txBox="1">
            <a:spLocks noGrp="1"/>
          </p:cNvSpPr>
          <p:nvPr>
            <p:ph type="body" sz="quarter" idx="14"/>
          </p:nvPr>
        </p:nvSpPr>
        <p:spPr>
          <a:xfrm>
            <a:off x="8943670" y="5962650"/>
            <a:ext cx="1978738" cy="4445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r">
              <a:defRPr sz="22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Maya Angelou</a:t>
            </a:r>
          </a:p>
        </p:txBody>
      </p:sp>
      <p:sp>
        <p:nvSpPr>
          <p:cNvPr id="182" name="I’ve learned that people will forget what you said, people will forget what you did, but people will never forget how you made them feel."/>
          <p:cNvSpPr txBox="1">
            <a:spLocks noGrp="1"/>
          </p:cNvSpPr>
          <p:nvPr>
            <p:ph type="body" sz="quarter" idx="15"/>
          </p:nvPr>
        </p:nvSpPr>
        <p:spPr>
          <a:xfrm>
            <a:off x="2882900" y="1587500"/>
            <a:ext cx="7239000" cy="3340100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>
                <a:solidFill>
                  <a:srgbClr val="929397"/>
                </a:solidFill>
              </a:rPr>
              <a:t>I’ve learned that people will forget what you said, people will forget what you did,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Avenir Next W1G Medium"/>
              </a:rPr>
              <a:t>but people will never forget how you made them feel.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ww.lookout.com (click to edit me)"/>
          <p:cNvSpPr txBox="1"/>
          <p:nvPr/>
        </p:nvSpPr>
        <p:spPr>
          <a:xfrm>
            <a:off x="1505654" y="450850"/>
            <a:ext cx="6375401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 spc="24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www.lookout.com (click to edit me)</a:t>
            </a:r>
          </a:p>
        </p:txBody>
      </p:sp>
      <p:sp>
        <p:nvSpPr>
          <p:cNvPr id="191" name="Image"/>
          <p:cNvSpPr>
            <a:spLocks noGrp="1"/>
          </p:cNvSpPr>
          <p:nvPr>
            <p:ph type="pic" idx="13"/>
          </p:nvPr>
        </p:nvSpPr>
        <p:spPr>
          <a:xfrm>
            <a:off x="139700" y="793749"/>
            <a:ext cx="12725400" cy="88265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2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93" name="www.lookout.com (click to edit me)"/>
          <p:cNvSpPr txBox="1">
            <a:spLocks noGrp="1"/>
          </p:cNvSpPr>
          <p:nvPr>
            <p:ph type="body" sz="quarter" idx="15"/>
          </p:nvPr>
        </p:nvSpPr>
        <p:spPr>
          <a:xfrm>
            <a:off x="1505654" y="463550"/>
            <a:ext cx="6375401" cy="279400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1200" spc="24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www.lookout.com (click to edit me)</a:t>
            </a:r>
          </a:p>
        </p:txBody>
      </p:sp>
      <p:sp>
        <p:nvSpPr>
          <p:cNvPr id="194" name="Lookout (click to edit me)"/>
          <p:cNvSpPr txBox="1">
            <a:spLocks noGrp="1"/>
          </p:cNvSpPr>
          <p:nvPr>
            <p:ph type="body" sz="quarter" idx="16"/>
          </p:nvPr>
        </p:nvSpPr>
        <p:spPr>
          <a:xfrm>
            <a:off x="2631045" y="152400"/>
            <a:ext cx="7717880" cy="304801"/>
          </a:xfrm>
          <a:prstGeom prst="rect">
            <a:avLst/>
          </a:prstGeom>
          <a:effectLst>
            <a:outerShdw blurRad="12700" dist="12700" dir="5400000" rotWithShape="0">
              <a:srgbClr val="FFFFFF">
                <a:alpha val="50000"/>
              </a:srgbClr>
            </a:outerShdw>
          </a:effectLst>
        </p:spPr>
        <p:txBody>
          <a:bodyPr anchor="ctr">
            <a:spAutoFit/>
          </a:bodyPr>
          <a:lstStyle>
            <a:lvl1pPr>
              <a:defRPr sz="1300">
                <a:solidFill>
                  <a:srgbClr val="272B2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Lookout (click to edit me)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762000" y="3194050"/>
            <a:ext cx="11480800" cy="23749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cap="none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749300" y="2832100"/>
            <a:ext cx="11506200" cy="1752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none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49300" y="4876800"/>
            <a:ext cx="11506200" cy="11430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  <a:lvl2pPr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2pPr>
            <a:lvl3pPr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3pPr>
            <a:lvl4pPr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4pPr>
            <a:lvl5pPr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 &amp;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"/>
          <p:cNvSpPr txBox="1">
            <a:spLocks noGrp="1"/>
          </p:cNvSpPr>
          <p:nvPr>
            <p:ph type="body" sz="quarter" idx="13"/>
          </p:nvPr>
        </p:nvSpPr>
        <p:spPr>
          <a:xfrm>
            <a:off x="5308600" y="23114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chemeClr val="accent5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</a:t>
            </a:r>
          </a:p>
        </p:txBody>
      </p:sp>
      <p:sp>
        <p:nvSpPr>
          <p:cNvPr id="220" name="Statement slide that also has an icon"/>
          <p:cNvSpPr txBox="1">
            <a:spLocks noGrp="1"/>
          </p:cNvSpPr>
          <p:nvPr>
            <p:ph type="body" sz="half" idx="14"/>
          </p:nvPr>
        </p:nvSpPr>
        <p:spPr>
          <a:xfrm>
            <a:off x="2303412" y="3644900"/>
            <a:ext cx="8397976" cy="3124200"/>
          </a:xfrm>
          <a:prstGeom prst="rect">
            <a:avLst/>
          </a:prstGeom>
        </p:spPr>
        <p:txBody>
          <a:bodyPr anchor="ctr"/>
          <a:lstStyle>
            <a:lvl1pPr>
              <a:defRPr sz="5600">
                <a:solidFill>
                  <a:srgbClr val="5B5B5B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Statement slide that also has an icon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Image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red-naga-2-small.jpg" descr="red-naga-2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33099" y="4167"/>
            <a:ext cx="14669831" cy="97452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8" name="rednaga…"/>
          <p:cNvSpPr txBox="1"/>
          <p:nvPr/>
        </p:nvSpPr>
        <p:spPr>
          <a:xfrm>
            <a:off x="1270000" y="8204200"/>
            <a:ext cx="10464800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  <a:lvl2pPr indent="0">
              <a:defRPr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2pPr>
            <a:lvl3pPr indent="0">
              <a:defRPr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3pPr>
            <a:lvl4pPr indent="0">
              <a:defRPr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4pPr>
            <a:lvl5pPr indent="0">
              <a:defRPr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5pPr>
          </a:lstStyle>
          <a:p>
            <a:endParaRPr lang="en-US" dirty="0"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 Subtitle or Description"/>
          <p:cNvSpPr txBox="1">
            <a:spLocks noGrp="1"/>
          </p:cNvSpPr>
          <p:nvPr>
            <p:ph type="body" sz="quarter" idx="13"/>
          </p:nvPr>
        </p:nvSpPr>
        <p:spPr>
          <a:xfrm>
            <a:off x="1072160" y="1524000"/>
            <a:ext cx="3183534" cy="419100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>
            <a:lvl1pPr algn="l" defTabSz="647700">
              <a:buClr>
                <a:srgbClr val="000000"/>
              </a:buClr>
              <a:defRPr sz="2200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A Subtitle or Description</a:t>
            </a:r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ne"/>
          <p:cNvSpPr/>
          <p:nvPr/>
        </p:nvSpPr>
        <p:spPr>
          <a:xfrm flipV="1">
            <a:off x="972542" y="1849165"/>
            <a:ext cx="12701" cy="12701"/>
          </a:xfrm>
          <a:prstGeom prst="line">
            <a:avLst/>
          </a:prstGeom>
          <a:ln w="12700">
            <a:solidFill>
              <a:srgbClr val="46BD5D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2120900"/>
            <a:ext cx="8089900" cy="5727700"/>
          </a:xfrm>
          <a:prstGeom prst="rect">
            <a:avLst/>
          </a:prstGeom>
        </p:spPr>
        <p:txBody>
          <a:bodyPr/>
          <a:lstStyle>
            <a:lvl1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1pPr>
            <a:lvl2pPr marL="5715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2pPr>
            <a:lvl3pPr marL="901700" indent="-2667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4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3pPr>
            <a:lvl4pPr marL="12065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4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4pPr>
            <a:lvl5pPr marL="152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4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H="1">
            <a:off x="6498330" y="2037095"/>
            <a:ext cx="1" cy="6643974"/>
          </a:xfrm>
          <a:prstGeom prst="line">
            <a:avLst/>
          </a:prstGeom>
          <a:ln w="12700">
            <a:solidFill>
              <a:schemeClr val="accent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6" name="Bullet point one…"/>
          <p:cNvSpPr txBox="1">
            <a:spLocks noGrp="1"/>
          </p:cNvSpPr>
          <p:nvPr>
            <p:ph type="body" idx="13"/>
          </p:nvPr>
        </p:nvSpPr>
        <p:spPr>
          <a:xfrm>
            <a:off x="699988" y="2349500"/>
            <a:ext cx="11604824" cy="4724400"/>
          </a:xfrm>
          <a:prstGeom prst="rect">
            <a:avLst/>
          </a:prstGeom>
        </p:spPr>
        <p:txBody>
          <a:bodyPr lIns="38100" tIns="38100" rIns="38100" bIns="38100" numCol="2" spcCol="580241"/>
          <a:lstStyle/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one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two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three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A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B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C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four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A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B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C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five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six</a:t>
            </a:r>
          </a:p>
        </p:txBody>
      </p:sp>
      <p:sp>
        <p:nvSpPr>
          <p:cNvPr id="257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"/>
          <p:cNvSpPr/>
          <p:nvPr/>
        </p:nvSpPr>
        <p:spPr>
          <a:xfrm flipH="1">
            <a:off x="6498330" y="2037095"/>
            <a:ext cx="1" cy="6643974"/>
          </a:xfrm>
          <a:prstGeom prst="line">
            <a:avLst/>
          </a:prstGeom>
          <a:ln w="12700">
            <a:solidFill>
              <a:srgbClr val="3DB249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6" name="Callout"/>
          <p:cNvSpPr>
            <a:spLocks noGrp="1"/>
          </p:cNvSpPr>
          <p:nvPr>
            <p:ph type="body" sz="quarter" idx="13"/>
          </p:nvPr>
        </p:nvSpPr>
        <p:spPr>
          <a:xfrm rot="10800000">
            <a:off x="7162800" y="2070100"/>
            <a:ext cx="4813300" cy="3143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07" y="0"/>
                </a:moveTo>
                <a:lnTo>
                  <a:pt x="9660" y="1789"/>
                </a:lnTo>
                <a:lnTo>
                  <a:pt x="338" y="1789"/>
                </a:lnTo>
                <a:cubicBezTo>
                  <a:pt x="152" y="1789"/>
                  <a:pt x="0" y="2022"/>
                  <a:pt x="0" y="2307"/>
                </a:cubicBezTo>
                <a:lnTo>
                  <a:pt x="0" y="21085"/>
                </a:lnTo>
                <a:cubicBezTo>
                  <a:pt x="0" y="21370"/>
                  <a:pt x="152" y="21600"/>
                  <a:pt x="338" y="21600"/>
                </a:cubicBezTo>
                <a:lnTo>
                  <a:pt x="21263" y="21600"/>
                </a:lnTo>
                <a:cubicBezTo>
                  <a:pt x="21450" y="21600"/>
                  <a:pt x="21600" y="21370"/>
                  <a:pt x="21600" y="21085"/>
                </a:cubicBezTo>
                <a:lnTo>
                  <a:pt x="21600" y="2307"/>
                </a:lnTo>
                <a:cubicBezTo>
                  <a:pt x="21600" y="2022"/>
                  <a:pt x="21450" y="1789"/>
                  <a:pt x="21263" y="1789"/>
                </a:cubicBezTo>
                <a:lnTo>
                  <a:pt x="12351" y="1789"/>
                </a:lnTo>
                <a:lnTo>
                  <a:pt x="11007" y="0"/>
                </a:lnTo>
                <a:close/>
              </a:path>
            </a:pathLst>
          </a:custGeom>
          <a:ln w="25400">
            <a:solidFill>
              <a:srgbClr val="C0C0C0"/>
            </a:solidFill>
          </a:ln>
        </p:spPr>
        <p:txBody>
          <a:bodyPr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/>
          </a:p>
        </p:txBody>
      </p:sp>
      <p:sp>
        <p:nvSpPr>
          <p:cNvPr id="267" name="People will never forget how you made them feel."/>
          <p:cNvSpPr txBox="1">
            <a:spLocks noGrp="1"/>
          </p:cNvSpPr>
          <p:nvPr>
            <p:ph type="body" sz="quarter" idx="14"/>
          </p:nvPr>
        </p:nvSpPr>
        <p:spPr>
          <a:xfrm>
            <a:off x="7539522" y="2452777"/>
            <a:ext cx="4076701" cy="2070101"/>
          </a:xfrm>
          <a:prstGeom prst="rect">
            <a:avLst/>
          </a:prstGeom>
        </p:spPr>
        <p:txBody>
          <a:bodyPr anchor="ctr"/>
          <a:lstStyle>
            <a:lvl1pPr>
              <a:defRPr sz="3000"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People will never forget how you made them feel.</a:t>
            </a:r>
          </a:p>
        </p:txBody>
      </p:sp>
      <p:sp>
        <p:nvSpPr>
          <p:cNvPr id="268" name="Maya Angelou"/>
          <p:cNvSpPr txBox="1">
            <a:spLocks noGrp="1"/>
          </p:cNvSpPr>
          <p:nvPr>
            <p:ph type="body" sz="quarter" idx="15"/>
          </p:nvPr>
        </p:nvSpPr>
        <p:spPr>
          <a:xfrm>
            <a:off x="10531653" y="5003800"/>
            <a:ext cx="1470254" cy="355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r">
              <a:defRPr sz="1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Maya Angelou</a:t>
            </a:r>
          </a:p>
        </p:txBody>
      </p:sp>
      <p:sp>
        <p:nvSpPr>
          <p:cNvPr id="269" name="Image"/>
          <p:cNvSpPr>
            <a:spLocks noGrp="1"/>
          </p:cNvSpPr>
          <p:nvPr>
            <p:ph type="pic" sz="quarter" idx="16"/>
          </p:nvPr>
        </p:nvSpPr>
        <p:spPr>
          <a:xfrm>
            <a:off x="8686800" y="5602788"/>
            <a:ext cx="1778001" cy="17780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0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71" name="Bullet point one…"/>
          <p:cNvSpPr txBox="1"/>
          <p:nvPr/>
        </p:nvSpPr>
        <p:spPr>
          <a:xfrm>
            <a:off x="699988" y="2349500"/>
            <a:ext cx="5428209" cy="620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</a:defRPr>
            </a:pPr>
            <a:r>
              <a:t>Bullet point one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</a:defRPr>
            </a:pPr>
            <a:r>
              <a:t>Bullet point two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</a:defRPr>
            </a:pPr>
            <a:r>
              <a:t>Bullet point three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</a:defRPr>
            </a:pPr>
            <a:r>
              <a:t>Detail bullet A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</a:defRPr>
            </a:pPr>
            <a:r>
              <a:t>Detail bullet B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</a:defRPr>
            </a:pPr>
            <a:r>
              <a:t>Detail bullet C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ullet point one…"/>
          <p:cNvSpPr txBox="1">
            <a:spLocks noGrp="1"/>
          </p:cNvSpPr>
          <p:nvPr>
            <p:ph type="body" sz="quarter" idx="13"/>
          </p:nvPr>
        </p:nvSpPr>
        <p:spPr>
          <a:xfrm>
            <a:off x="692150" y="2355850"/>
            <a:ext cx="5270500" cy="47244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/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one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two</a:t>
            </a:r>
          </a:p>
          <a:p>
            <a:pPr marL="723900" lvl="1" indent="-381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30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Bullet point three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A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B</a:t>
            </a:r>
          </a:p>
          <a:p>
            <a:pPr marL="1041400" lvl="2" indent="-355600" algn="l">
              <a:spcBef>
                <a:spcPts val="2000"/>
              </a:spcBef>
              <a:buSzPct val="50000"/>
              <a:buChar char="•"/>
              <a:defRPr sz="28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t>Detail bullet C</a:t>
            </a:r>
          </a:p>
        </p:txBody>
      </p:sp>
      <p:sp>
        <p:nvSpPr>
          <p:cNvPr id="280" name="droppedImage.pdf"/>
          <p:cNvSpPr>
            <a:spLocks noGrp="1"/>
          </p:cNvSpPr>
          <p:nvPr>
            <p:ph type="pic" idx="14"/>
          </p:nvPr>
        </p:nvSpPr>
        <p:spPr>
          <a:xfrm>
            <a:off x="6489700" y="0"/>
            <a:ext cx="6515100" cy="9753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4330700" cy="1549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600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A Subtitle or Description"/>
          <p:cNvSpPr txBox="1">
            <a:spLocks noGrp="1"/>
          </p:cNvSpPr>
          <p:nvPr>
            <p:ph type="body" sz="quarter" idx="13"/>
          </p:nvPr>
        </p:nvSpPr>
        <p:spPr>
          <a:xfrm>
            <a:off x="1072160" y="1524000"/>
            <a:ext cx="3183534" cy="419100"/>
          </a:xfrm>
          <a:prstGeom prst="rect">
            <a:avLst/>
          </a:prstGeom>
        </p:spPr>
        <p:txBody>
          <a:bodyPr wrap="none" lIns="38100" tIns="38100" rIns="38100" bIns="38100">
            <a:spAutoFit/>
          </a:bodyPr>
          <a:lstStyle>
            <a:lvl1pPr algn="l" defTabSz="647700">
              <a:buClr>
                <a:srgbClr val="000000"/>
              </a:buClr>
              <a:defRPr sz="2200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+mn-lt"/>
                <a:ea typeface="+mn-ea"/>
                <a:cs typeface="+mn-cs"/>
                <a:sym typeface="Avenir Next W1G Light"/>
              </a:defRPr>
            </a:lvl1pPr>
          </a:lstStyle>
          <a:p>
            <a:r>
              <a:t>A Subtitle or Description</a:t>
            </a:r>
          </a:p>
        </p:txBody>
      </p:sp>
      <p:sp>
        <p:nvSpPr>
          <p:cNvPr id="304" name="Title Text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4600">
                <a:solidFill>
                  <a:srgbClr val="3DB249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&amp; Sub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01.01.2013"/>
          <p:cNvSpPr txBox="1">
            <a:spLocks noGrp="1"/>
          </p:cNvSpPr>
          <p:nvPr>
            <p:ph type="body" sz="quarter" idx="13"/>
          </p:nvPr>
        </p:nvSpPr>
        <p:spPr>
          <a:xfrm>
            <a:off x="6454445" y="6153048"/>
            <a:ext cx="102657" cy="441146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Avenir Next W1G Ultra Light"/>
                <a:ea typeface="Avenir Next W1G Ultra Light"/>
                <a:cs typeface="Avenir Next W1G Ultra Light"/>
                <a:sym typeface="Avenir Next W1G Ultra Light"/>
              </a:defRPr>
            </a:lvl1pPr>
          </a:lstStyle>
          <a:p>
            <a:endParaRPr dirty="0"/>
          </a:p>
        </p:txBody>
      </p:sp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00" y="1231900"/>
            <a:ext cx="1148080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791200"/>
            <a:ext cx="10464800" cy="444500"/>
          </a:xfrm>
          <a:prstGeom prst="rect">
            <a:avLst/>
          </a:prstGeom>
        </p:spPr>
        <p:txBody>
          <a:bodyPr/>
          <a:lstStyle>
            <a:lvl1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  <a:lvl2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2pPr>
            <a:lvl3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3pPr>
            <a:lvl4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4pPr>
            <a:lvl5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5pPr>
          </a:lstStyle>
          <a:p>
            <a:endParaRPr dirty="0"/>
          </a:p>
        </p:txBody>
      </p:sp>
      <p:sp>
        <p:nvSpPr>
          <p:cNvPr id="39" name="Red naga"/>
          <p:cNvSpPr txBox="1"/>
          <p:nvPr/>
        </p:nvSpPr>
        <p:spPr>
          <a:xfrm>
            <a:off x="1270000" y="8204200"/>
            <a:ext cx="10464800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endParaRPr dirty="0"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- Cobr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01.01.2013"/>
          <p:cNvSpPr txBox="1">
            <a:spLocks noGrp="1"/>
          </p:cNvSpPr>
          <p:nvPr>
            <p:ph type="body" sz="quarter" idx="13"/>
          </p:nvPr>
        </p:nvSpPr>
        <p:spPr>
          <a:xfrm>
            <a:off x="5755711" y="6151371"/>
            <a:ext cx="1500125" cy="4445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Avenir Next W1G Ultra Light"/>
                <a:ea typeface="Avenir Next W1G Ultra Light"/>
                <a:cs typeface="Avenir Next W1G Ultra Light"/>
                <a:sym typeface="Avenir Next W1G Ultra Light"/>
              </a:defRPr>
            </a:lvl1pPr>
          </a:lstStyle>
          <a:p>
            <a:r>
              <a:t>01.01.2013</a:t>
            </a:r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762000" y="1231900"/>
            <a:ext cx="1148080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7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791200"/>
            <a:ext cx="10464800" cy="444500"/>
          </a:xfrm>
          <a:prstGeom prst="rect">
            <a:avLst/>
          </a:prstGeom>
        </p:spPr>
        <p:txBody>
          <a:bodyPr/>
          <a:lstStyle>
            <a:lvl1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  <a:lvl2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2pPr>
            <a:lvl3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3pPr>
            <a:lvl4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4pPr>
            <a:lvl5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5pPr>
          </a:lstStyle>
          <a:p>
            <a:endParaRPr dirty="0"/>
          </a:p>
        </p:txBody>
      </p:sp>
      <p:sp>
        <p:nvSpPr>
          <p:cNvPr id="50" name="rednaga…"/>
          <p:cNvSpPr txBox="1"/>
          <p:nvPr/>
        </p:nvSpPr>
        <p:spPr>
          <a:xfrm>
            <a:off x="1270000" y="8204200"/>
            <a:ext cx="10464800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  <a:lvl2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2pPr>
            <a:lvl3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3pPr>
            <a:lvl4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4pPr>
            <a:lvl5pPr indent="0"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5pPr>
          </a:lstStyle>
          <a:p>
            <a:endParaRPr dirty="0"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762000" y="2603500"/>
            <a:ext cx="11480800" cy="381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Red Ic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"/>
          <p:cNvSpPr txBox="1">
            <a:spLocks noGrp="1"/>
          </p:cNvSpPr>
          <p:nvPr>
            <p:ph type="body" sz="quarter" idx="13"/>
          </p:nvPr>
        </p:nvSpPr>
        <p:spPr>
          <a:xfrm>
            <a:off x="5308600" y="21717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rgbClr val="FFFFFF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</a:t>
            </a:r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762000" y="4298950"/>
            <a:ext cx="11480800" cy="2540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LightGreen">
    <p:bg>
      <p:bgPr>
        <a:solidFill>
          <a:schemeClr val="accent4">
            <a:satOff val="1488"/>
            <a:lumOff val="-724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"/>
          <p:cNvSpPr txBox="1">
            <a:spLocks noGrp="1"/>
          </p:cNvSpPr>
          <p:nvPr>
            <p:ph type="body" sz="quarter" idx="13"/>
          </p:nvPr>
        </p:nvSpPr>
        <p:spPr>
          <a:xfrm>
            <a:off x="5308600" y="21717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rgbClr val="247D25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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762000" y="4298950"/>
            <a:ext cx="11480800" cy="2540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rgbClr val="247D2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Purple">
    <p:bg>
      <p:bgPr>
        <a:solidFill>
          <a:srgbClr val="4F5C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"/>
          <p:cNvSpPr txBox="1">
            <a:spLocks noGrp="1"/>
          </p:cNvSpPr>
          <p:nvPr>
            <p:ph type="body" sz="quarter" idx="13"/>
          </p:nvPr>
        </p:nvSpPr>
        <p:spPr>
          <a:xfrm>
            <a:off x="5308600" y="21717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rgbClr val="9B78BA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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762000" y="4298950"/>
            <a:ext cx="11480800" cy="2540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- Blue">
    <p:bg>
      <p:bgPr>
        <a:solidFill>
          <a:srgbClr val="1B9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"/>
          <p:cNvSpPr txBox="1">
            <a:spLocks noGrp="1"/>
          </p:cNvSpPr>
          <p:nvPr>
            <p:ph type="body" sz="quarter" idx="13"/>
          </p:nvPr>
        </p:nvSpPr>
        <p:spPr>
          <a:xfrm>
            <a:off x="5308600" y="2171700"/>
            <a:ext cx="2400300" cy="23876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defTabSz="457200">
              <a:spcBef>
                <a:spcPts val="1200"/>
              </a:spcBef>
              <a:defRPr sz="14000">
                <a:solidFill>
                  <a:srgbClr val="35BBE8"/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</a:t>
            </a:r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762000" y="4298950"/>
            <a:ext cx="11480800" cy="25400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00" y="2813050"/>
            <a:ext cx="11480800" cy="2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6870700"/>
            <a:ext cx="10464800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7300" y="9296400"/>
            <a:ext cx="317500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50BC5B"/>
          </a:solidFill>
          <a:uFillTx/>
          <a:latin typeface="+mn-lt"/>
          <a:ea typeface="+mn-ea"/>
          <a:cs typeface="+mn-cs"/>
          <a:sym typeface="Avenir Next W1G Light"/>
        </a:defRPr>
      </a:lvl9pPr>
    </p:titleStyle>
    <p:body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hitcon.org/2016/CMT/slide/day1-r0-e-1.pdf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cs.fau.de/filepool/projects/nomorp/nomorp-paper-dimva2018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edNaga" TargetMode="External"/><Relationship Id="rId2" Type="http://schemas.openxmlformats.org/officeDocument/2006/relationships/hyperlink" Target="http://www.rednaga.io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4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jpeg"/><Relationship Id="rId4" Type="http://schemas.openxmlformats.org/officeDocument/2006/relationships/image" Target="../media/image4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4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png"/><Relationship Id="rId4" Type="http://schemas.openxmlformats.org/officeDocument/2006/relationships/image" Target="../media/image4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tif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twitter.com/timstrazz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witter.com/enovella_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hyperlink" Target="http://github.com/CalebFenton" TargetMode="External"/><Relationship Id="rId4" Type="http://schemas.openxmlformats.org/officeDocument/2006/relationships/hyperlink" Target="https://twitter.com/caleb_fent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mailto:ednolo@inf.upv.e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github.com/strazzere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ounded Rectangle"/>
          <p:cNvSpPr/>
          <p:nvPr/>
        </p:nvSpPr>
        <p:spPr>
          <a:xfrm>
            <a:off x="949325" y="835421"/>
            <a:ext cx="11106150" cy="4158805"/>
          </a:xfrm>
          <a:prstGeom prst="roundRect">
            <a:avLst>
              <a:gd name="adj" fmla="val 11304"/>
            </a:avLst>
          </a:prstGeom>
          <a:blipFill>
            <a:blip r:embed="rId2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Android Compiler Fingerprinting"/>
          <p:cNvSpPr txBox="1"/>
          <p:nvPr/>
        </p:nvSpPr>
        <p:spPr>
          <a:xfrm>
            <a:off x="2330592" y="1894031"/>
            <a:ext cx="8343631" cy="204158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 err="1"/>
              <a:t>APkID</a:t>
            </a:r>
            <a:r>
              <a:rPr lang="en-GB" dirty="0"/>
              <a:t>:</a:t>
            </a:r>
          </a:p>
          <a:p>
            <a:r>
              <a:rPr lang="en-GB" dirty="0" err="1"/>
              <a:t>Peid</a:t>
            </a:r>
            <a:r>
              <a:rPr lang="en-GB" dirty="0"/>
              <a:t> FOR ANDROID APPS</a:t>
            </a:r>
            <a:endParaRPr dirty="0"/>
          </a:p>
        </p:txBody>
      </p:sp>
      <p:sp>
        <p:nvSpPr>
          <p:cNvPr id="326" name="Rounded Rectangle"/>
          <p:cNvSpPr/>
          <p:nvPr/>
        </p:nvSpPr>
        <p:spPr>
          <a:xfrm>
            <a:off x="1590675" y="6218932"/>
            <a:ext cx="9823450" cy="1569294"/>
          </a:xfrm>
          <a:prstGeom prst="roundRect">
            <a:avLst>
              <a:gd name="adj" fmla="val 29956"/>
            </a:avLst>
          </a:prstGeom>
          <a:blipFill>
            <a:blip r:embed="rId2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Caleb Fenton - Tim “diff” strazzere"/>
          <p:cNvSpPr txBox="1">
            <a:spLocks noGrp="1"/>
          </p:cNvSpPr>
          <p:nvPr>
            <p:ph type="body" sz="quarter" idx="4294967295"/>
          </p:nvPr>
        </p:nvSpPr>
        <p:spPr>
          <a:xfrm>
            <a:off x="1270000" y="6427886"/>
            <a:ext cx="10464800" cy="823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defRPr sz="22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Eduardo Novella </a:t>
            </a:r>
          </a:p>
        </p:txBody>
      </p:sp>
      <p:sp>
        <p:nvSpPr>
          <p:cNvPr id="328" name="07.22.2016"/>
          <p:cNvSpPr txBox="1"/>
          <p:nvPr/>
        </p:nvSpPr>
        <p:spPr>
          <a:xfrm>
            <a:off x="5813279" y="6788048"/>
            <a:ext cx="1384995" cy="441146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2018.12.06</a:t>
            </a:r>
            <a:endParaRPr dirty="0"/>
          </a:p>
        </p:txBody>
      </p:sp>
      <p:sp>
        <p:nvSpPr>
          <p:cNvPr id="329" name="HITCON COMMUNITY 2016"/>
          <p:cNvSpPr txBox="1"/>
          <p:nvPr/>
        </p:nvSpPr>
        <p:spPr>
          <a:xfrm>
            <a:off x="4099670" y="7132893"/>
            <a:ext cx="4812216" cy="56425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 err="1"/>
              <a:t>BlackHat</a:t>
            </a:r>
            <a:r>
              <a:rPr lang="en-GB" dirty="0"/>
              <a:t> Europe London</a:t>
            </a:r>
            <a:r>
              <a:rPr lang="en-US" dirty="0"/>
              <a:t> </a:t>
            </a:r>
            <a:r>
              <a:rPr dirty="0"/>
              <a:t>201</a:t>
            </a:r>
            <a:r>
              <a:rPr lang="en-GB" dirty="0"/>
              <a:t>8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Rounded Rectangle"/>
          <p:cNvSpPr/>
          <p:nvPr/>
        </p:nvSpPr>
        <p:spPr>
          <a:xfrm>
            <a:off x="949325" y="835421"/>
            <a:ext cx="11106150" cy="4158805"/>
          </a:xfrm>
          <a:prstGeom prst="roundRect">
            <a:avLst>
              <a:gd name="adj" fmla="val 11304"/>
            </a:avLst>
          </a:prstGeom>
          <a:blipFill>
            <a:blip r:embed="rId3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6" name="Malware and Piracy…"/>
          <p:cNvSpPr txBox="1"/>
          <p:nvPr/>
        </p:nvSpPr>
        <p:spPr>
          <a:xfrm>
            <a:off x="1875078" y="1886123"/>
            <a:ext cx="9254644" cy="20574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Malware and Piracy</a:t>
            </a:r>
          </a:p>
          <a:p>
            <a: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Detection</a:t>
            </a:r>
          </a:p>
        </p:txBody>
      </p:sp>
      <p:sp>
        <p:nvSpPr>
          <p:cNvPr id="1547" name="Rounded Rectangle"/>
          <p:cNvSpPr/>
          <p:nvPr/>
        </p:nvSpPr>
        <p:spPr>
          <a:xfrm>
            <a:off x="1590675" y="6218932"/>
            <a:ext cx="9823450" cy="1569294"/>
          </a:xfrm>
          <a:prstGeom prst="roundRect">
            <a:avLst>
              <a:gd name="adj" fmla="val 29956"/>
            </a:avLst>
          </a:prstGeom>
          <a:blipFill>
            <a:blip r:embed="rId3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8" name="caleb"/>
          <p:cNvSpPr txBox="1"/>
          <p:nvPr/>
        </p:nvSpPr>
        <p:spPr>
          <a:xfrm>
            <a:off x="4902611" y="6490618"/>
            <a:ext cx="3199594" cy="102592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Initial uses of </a:t>
            </a:r>
            <a:r>
              <a:rPr lang="en-GB" dirty="0" err="1"/>
              <a:t>APKiD</a:t>
            </a:r>
            <a:endParaRPr lang="en-GB" dirty="0"/>
          </a:p>
          <a:p>
            <a:r>
              <a:rPr lang="en-GB" dirty="0"/>
              <a:t>diff-</a:t>
            </a:r>
            <a:r>
              <a:rPr dirty="0" err="1"/>
              <a:t>caleb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0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Three main compilers:"/>
          <p:cNvSpPr txBox="1">
            <a:spLocks noGrp="1"/>
          </p:cNvSpPr>
          <p:nvPr>
            <p:ph type="body" idx="13"/>
          </p:nvPr>
        </p:nvSpPr>
        <p:spPr>
          <a:xfrm>
            <a:off x="4196333" y="2300331"/>
            <a:ext cx="4612133" cy="622301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lvl1pPr>
          </a:lstStyle>
          <a:p>
            <a:r>
              <a:t>Three main compilers:</a:t>
            </a:r>
          </a:p>
        </p:txBody>
      </p:sp>
      <p:sp>
        <p:nvSpPr>
          <p:cNvPr id="1551" name="the 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question</a:t>
            </a:r>
          </a:p>
        </p:txBody>
      </p:sp>
      <p:sp>
        <p:nvSpPr>
          <p:cNvPr id="1552" name="dx…"/>
          <p:cNvSpPr txBox="1"/>
          <p:nvPr/>
        </p:nvSpPr>
        <p:spPr>
          <a:xfrm>
            <a:off x="1092468" y="3176320"/>
            <a:ext cx="2393925" cy="190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8055" indent="-388055" algn="l">
              <a:lnSpc>
                <a:spcPct val="150000"/>
              </a:lnSpc>
              <a:buSzPct val="100000"/>
              <a:buAutoNum type="arabicPeriod"/>
              <a:defRPr sz="2700"/>
            </a:pPr>
            <a:r>
              <a:rPr dirty="0"/>
              <a:t>dx</a:t>
            </a:r>
          </a:p>
          <a:p>
            <a:pPr marL="388055" indent="-388055" algn="l">
              <a:lnSpc>
                <a:spcPct val="150000"/>
              </a:lnSpc>
              <a:buSzPct val="100000"/>
              <a:buAutoNum type="arabicPeriod"/>
              <a:defRPr sz="2700"/>
            </a:pPr>
            <a:r>
              <a:rPr dirty="0" err="1"/>
              <a:t>dexmerge</a:t>
            </a:r>
            <a:endParaRPr dirty="0"/>
          </a:p>
          <a:p>
            <a:pPr marL="388055" indent="-388055" algn="l">
              <a:lnSpc>
                <a:spcPct val="150000"/>
              </a:lnSpc>
              <a:buSzPct val="100000"/>
              <a:buAutoNum type="arabicPeriod"/>
              <a:defRPr sz="2700"/>
            </a:pPr>
            <a:r>
              <a:rPr dirty="0" err="1"/>
              <a:t>smali</a:t>
            </a:r>
            <a:r>
              <a:rPr dirty="0"/>
              <a:t> (</a:t>
            </a:r>
            <a:r>
              <a:rPr b="1" dirty="0" err="1"/>
              <a:t>dexlib</a:t>
            </a:r>
            <a:r>
              <a:rPr dirty="0"/>
              <a:t>)</a:t>
            </a:r>
          </a:p>
        </p:txBody>
      </p:sp>
      <p:pic>
        <p:nvPicPr>
          <p:cNvPr id="1553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2078556" y="3457386"/>
            <a:ext cx="3389968" cy="140894"/>
          </a:xfrm>
          <a:prstGeom prst="rect">
            <a:avLst/>
          </a:prstGeom>
        </p:spPr>
      </p:pic>
      <p:pic>
        <p:nvPicPr>
          <p:cNvPr id="1555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208856" y="4085220"/>
            <a:ext cx="2327411" cy="140894"/>
          </a:xfrm>
          <a:prstGeom prst="rect">
            <a:avLst/>
          </a:prstGeom>
        </p:spPr>
      </p:pic>
      <p:pic>
        <p:nvPicPr>
          <p:cNvPr id="1557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3704156" y="4713054"/>
            <a:ext cx="1835265" cy="140894"/>
          </a:xfrm>
          <a:prstGeom prst="rect">
            <a:avLst/>
          </a:prstGeom>
        </p:spPr>
      </p:pic>
      <p:sp>
        <p:nvSpPr>
          <p:cNvPr id="1559" name="Java .class files (source code)"/>
          <p:cNvSpPr txBox="1"/>
          <p:nvPr/>
        </p:nvSpPr>
        <p:spPr>
          <a:xfrm>
            <a:off x="5565113" y="3305582"/>
            <a:ext cx="377108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Java .class files (source code)</a:t>
            </a:r>
          </a:p>
        </p:txBody>
      </p:sp>
      <p:sp>
        <p:nvSpPr>
          <p:cNvPr id="1560" name="Not used manually, only by IDEs (source code)"/>
          <p:cNvSpPr txBox="1"/>
          <p:nvPr/>
        </p:nvSpPr>
        <p:spPr>
          <a:xfrm>
            <a:off x="5584963" y="3933417"/>
            <a:ext cx="594118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Not used manually, only by IDEs (source code)</a:t>
            </a:r>
          </a:p>
        </p:txBody>
      </p:sp>
      <p:sp>
        <p:nvSpPr>
          <p:cNvPr id="1561" name="DEX files (not source code)"/>
          <p:cNvSpPr txBox="1"/>
          <p:nvPr/>
        </p:nvSpPr>
        <p:spPr>
          <a:xfrm>
            <a:off x="5614416" y="4561251"/>
            <a:ext cx="353024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DEX files (</a:t>
            </a:r>
            <a:r>
              <a:rPr>
                <a:latin typeface="+mj-lt"/>
                <a:ea typeface="+mj-ea"/>
                <a:cs typeface="+mj-cs"/>
                <a:sym typeface="Avenir Next W1G Medium"/>
              </a:rPr>
              <a:t>not source code</a:t>
            </a:r>
            <a:r>
              <a:t>)</a:t>
            </a:r>
          </a:p>
        </p:txBody>
      </p:sp>
      <p:sp>
        <p:nvSpPr>
          <p:cNvPr id="1562" name="Why would a legitimate developer…"/>
          <p:cNvSpPr txBox="1"/>
          <p:nvPr/>
        </p:nvSpPr>
        <p:spPr>
          <a:xfrm>
            <a:off x="1358285" y="5816919"/>
            <a:ext cx="10288230" cy="2839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defTabSz="647700">
              <a:lnSpc>
                <a:spcPct val="120000"/>
              </a:lnSpc>
              <a:buClr>
                <a:srgbClr val="000000"/>
              </a:buClr>
              <a:defRPr sz="5100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</a:defRPr>
            </a:pPr>
            <a:r>
              <a:rPr dirty="0"/>
              <a:t>Why would a legitimate developer</a:t>
            </a:r>
          </a:p>
          <a:p>
            <a:pPr defTabSz="647700">
              <a:lnSpc>
                <a:spcPct val="120000"/>
              </a:lnSpc>
              <a:buClr>
                <a:srgbClr val="000000"/>
              </a:buClr>
              <a:defRPr sz="5100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</a:defRPr>
            </a:pPr>
            <a:r>
              <a:rPr dirty="0"/>
              <a:t>ever need to use </a:t>
            </a:r>
            <a:r>
              <a:rPr b="1" i="1" dirty="0" err="1"/>
              <a:t>smali</a:t>
            </a:r>
            <a:r>
              <a:rPr dirty="0"/>
              <a:t>?</a:t>
            </a:r>
          </a:p>
          <a:p>
            <a:pPr defTabSz="647700">
              <a:lnSpc>
                <a:spcPct val="120000"/>
              </a:lnSpc>
              <a:buClr>
                <a:srgbClr val="000000"/>
              </a:buClr>
              <a:defRPr sz="5100" i="1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dirty="0"/>
              <a:t>They have the source.</a:t>
            </a:r>
          </a:p>
        </p:txBody>
      </p:sp>
    </p:spTree>
    <p:extLst>
      <p:ext uri="{BB962C8B-B14F-4D97-AF65-F5344CB8AC3E}">
        <p14:creationId xmlns:p14="http://schemas.microsoft.com/office/powerpoint/2010/main" val="20645345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If app compiled with dexlib, probably tampered…"/>
          <p:cNvSpPr txBox="1">
            <a:spLocks noGrp="1"/>
          </p:cNvSpPr>
          <p:nvPr>
            <p:ph type="body" idx="13"/>
          </p:nvPr>
        </p:nvSpPr>
        <p:spPr>
          <a:xfrm>
            <a:off x="692315" y="2413793"/>
            <a:ext cx="8935138" cy="4665573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80000"/>
              </a:lnSpc>
              <a:buClr>
                <a:srgbClr val="5B5B5B"/>
              </a:buClr>
              <a:buSzPct val="50000"/>
              <a:buChar char="•"/>
              <a:defRPr sz="3400"/>
            </a:pPr>
            <a:r>
              <a:rPr dirty="0"/>
              <a:t>If app compiled with </a:t>
            </a:r>
            <a:r>
              <a:rPr dirty="0" err="1"/>
              <a:t>dexlib</a:t>
            </a:r>
            <a:r>
              <a:rPr dirty="0"/>
              <a:t>, probably tampered</a:t>
            </a:r>
          </a:p>
          <a:p>
            <a:pPr marL="444500" indent="-444500">
              <a:lnSpc>
                <a:spcPct val="180000"/>
              </a:lnSpc>
              <a:buClr>
                <a:srgbClr val="5B5B5B"/>
              </a:buClr>
              <a:buSzPct val="50000"/>
              <a:buChar char="•"/>
              <a:defRPr sz="3400"/>
            </a:pPr>
            <a:r>
              <a:rPr dirty="0"/>
              <a:t>If tampered, probably was not the developer</a:t>
            </a:r>
          </a:p>
          <a:p>
            <a:pPr marL="444500" indent="-444500">
              <a:lnSpc>
                <a:spcPct val="180000"/>
              </a:lnSpc>
              <a:buClr>
                <a:srgbClr val="5B5B5B"/>
              </a:buClr>
              <a:buSzPct val="50000"/>
              <a:buChar char="•"/>
              <a:defRPr sz="3400"/>
            </a:pPr>
            <a:r>
              <a:rPr dirty="0"/>
              <a:t>Tampered apps are likely either:</a:t>
            </a:r>
          </a:p>
          <a:p>
            <a:pPr marL="1206500" lvl="1" indent="-444500" algn="l" defTabSz="647700">
              <a:lnSpc>
                <a:spcPct val="180000"/>
              </a:lnSpc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pirated / cracked</a:t>
            </a:r>
          </a:p>
          <a:p>
            <a:pPr marL="1206500" lvl="1" indent="-444500" algn="l" defTabSz="647700">
              <a:lnSpc>
                <a:spcPct val="180000"/>
              </a:lnSpc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malware</a:t>
            </a:r>
          </a:p>
        </p:txBody>
      </p:sp>
      <p:sp>
        <p:nvSpPr>
          <p:cNvPr id="1565" name=" the 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hypothesis</a:t>
            </a:r>
          </a:p>
        </p:txBody>
      </p:sp>
      <p:sp>
        <p:nvSpPr>
          <p:cNvPr id="1566" name="∴ app is tampered -&gt; app is interesting "/>
          <p:cNvSpPr txBox="1"/>
          <p:nvPr/>
        </p:nvSpPr>
        <p:spPr>
          <a:xfrm>
            <a:off x="1012071" y="7443361"/>
            <a:ext cx="9432069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647700">
              <a:defRPr sz="4600" i="1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latin typeface="Avenir Next W1G Bold"/>
                <a:ea typeface="Avenir Next W1G Bold"/>
                <a:cs typeface="Avenir Next W1G Bold"/>
                <a:sym typeface="Avenir Next W1G Bold"/>
              </a:defRPr>
            </a:pPr>
            <a:r>
              <a:rPr dirty="0"/>
              <a:t>∴ app is tampered -&gt; app is interesting</a:t>
            </a:r>
            <a:endParaRPr i="0" dirty="0">
              <a:latin typeface="Lookout Dingbats"/>
              <a:ea typeface="Lookout Dingbats"/>
              <a:cs typeface="Lookout Dingbats"/>
              <a:sym typeface="Lookout Dingbats"/>
            </a:endParaRPr>
          </a:p>
        </p:txBody>
      </p:sp>
      <p:pic>
        <p:nvPicPr>
          <p:cNvPr id="15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69" t="2017" r="3769"/>
          <a:stretch>
            <a:fillRect/>
          </a:stretch>
        </p:blipFill>
        <p:spPr>
          <a:xfrm>
            <a:off x="8255679" y="4344207"/>
            <a:ext cx="2551476" cy="31805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63685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🐛 Sample Set"/>
          <p:cNvSpPr txBox="1">
            <a:spLocks noGrp="1"/>
          </p:cNvSpPr>
          <p:nvPr>
            <p:ph type="title"/>
          </p:nvPr>
        </p:nvSpPr>
        <p:spPr>
          <a:xfrm>
            <a:off x="1009650" y="704850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dirty="0"/>
              <a:t>🐛 Sample Set</a:t>
            </a:r>
          </a:p>
        </p:txBody>
      </p:sp>
      <p:sp>
        <p:nvSpPr>
          <p:cNvPr id="1570" name="20,000 APKs from each market…"/>
          <p:cNvSpPr txBox="1">
            <a:spLocks noGrp="1"/>
          </p:cNvSpPr>
          <p:nvPr>
            <p:ph type="body" idx="4294967295"/>
          </p:nvPr>
        </p:nvSpPr>
        <p:spPr>
          <a:xfrm>
            <a:off x="482600" y="2141583"/>
            <a:ext cx="11173917" cy="7016517"/>
          </a:xfrm>
          <a:prstGeom prst="rect">
            <a:avLst/>
          </a:prstGeom>
        </p:spPr>
        <p:txBody>
          <a:bodyPr/>
          <a:lstStyle/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20,000 APKs from each market</a:t>
            </a:r>
          </a:p>
          <a:p>
            <a:pPr marL="571500" lvl="1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Top Play Apps, </a:t>
            </a:r>
            <a:r>
              <a:rPr dirty="0" err="1"/>
              <a:t>Aptoide</a:t>
            </a:r>
            <a:r>
              <a:rPr dirty="0"/>
              <a:t>, </a:t>
            </a:r>
            <a:r>
              <a:rPr dirty="0" err="1"/>
              <a:t>BlapkMarket</a:t>
            </a:r>
            <a:r>
              <a:rPr dirty="0"/>
              <a:t>, etc.</a:t>
            </a:r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10,000 highest scoring “fraudulent” apps</a:t>
            </a:r>
          </a:p>
          <a:p>
            <a:pPr marL="571500" lvl="1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Scored by experimental </a:t>
            </a:r>
            <a:r>
              <a:rPr dirty="0" err="1"/>
              <a:t>statical</a:t>
            </a:r>
            <a:r>
              <a:rPr dirty="0"/>
              <a:t> model</a:t>
            </a:r>
          </a:p>
          <a:p>
            <a:pPr marL="571500" lvl="1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Fraud may just mean modified XML (not DEX)</a:t>
            </a:r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 sz="2700"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dirty="0"/>
              <a:t>Up to 10 APKs per variant of all malware families</a:t>
            </a:r>
          </a:p>
        </p:txBody>
      </p:sp>
      <p:pic>
        <p:nvPicPr>
          <p:cNvPr id="15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0808" y="1614433"/>
            <a:ext cx="2052027" cy="1282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0096" y="4913117"/>
            <a:ext cx="1473450" cy="147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6783"/>
          <a:stretch>
            <a:fillRect/>
          </a:stretch>
        </p:blipFill>
        <p:spPr>
          <a:xfrm>
            <a:off x="8409100" y="4300633"/>
            <a:ext cx="2130922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84092" y="3316956"/>
            <a:ext cx="1045459" cy="1045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70096" y="6708669"/>
            <a:ext cx="1473450" cy="147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3652" y="5672233"/>
            <a:ext cx="1528739" cy="1920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6B5077-6948-4A19-8085-5E82425C8D85}"/>
              </a:ext>
            </a:extLst>
          </p:cNvPr>
          <p:cNvSpPr/>
          <p:nvPr/>
        </p:nvSpPr>
        <p:spPr>
          <a:xfrm>
            <a:off x="1747307" y="8638291"/>
            <a:ext cx="10145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hlinkClick r:id="rId8"/>
              </a:rPr>
              <a:t>Further info: A</a:t>
            </a:r>
            <a:r>
              <a:rPr lang="en-US" sz="3200" b="1" dirty="0" err="1">
                <a:hlinkClick r:id="rId8"/>
              </a:rPr>
              <a:t>ndroid</a:t>
            </a:r>
            <a:r>
              <a:rPr lang="en-US" sz="3200" b="1" dirty="0">
                <a:hlinkClick r:id="rId8"/>
              </a:rPr>
              <a:t> Compiler Fingerprint @ HITCON 2016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393995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ounded Rectangle"/>
          <p:cNvSpPr/>
          <p:nvPr/>
        </p:nvSpPr>
        <p:spPr>
          <a:xfrm>
            <a:off x="949325" y="835421"/>
            <a:ext cx="11106150" cy="4158805"/>
          </a:xfrm>
          <a:prstGeom prst="roundRect">
            <a:avLst>
              <a:gd name="adj" fmla="val 11304"/>
            </a:avLst>
          </a:prstGeom>
          <a:blipFill>
            <a:blip r:embed="rId3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Current Android                 tool landscape"/>
          <p:cNvSpPr txBox="1"/>
          <p:nvPr/>
        </p:nvSpPr>
        <p:spPr>
          <a:xfrm>
            <a:off x="2502623" y="1935800"/>
            <a:ext cx="8361263" cy="204158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UNDERSTANDING</a:t>
            </a:r>
          </a:p>
          <a:p>
            <a:r>
              <a:rPr lang="en-GB" dirty="0"/>
              <a:t>OBFUSCATION SPICINESS</a:t>
            </a:r>
            <a:endParaRPr dirty="0"/>
          </a:p>
        </p:txBody>
      </p:sp>
      <p:sp>
        <p:nvSpPr>
          <p:cNvPr id="370" name="Rounded Rectangle"/>
          <p:cNvSpPr/>
          <p:nvPr/>
        </p:nvSpPr>
        <p:spPr>
          <a:xfrm>
            <a:off x="1590675" y="6218932"/>
            <a:ext cx="9823450" cy="1569294"/>
          </a:xfrm>
          <a:prstGeom prst="roundRect">
            <a:avLst>
              <a:gd name="adj" fmla="val 29956"/>
            </a:avLst>
          </a:prstGeom>
          <a:blipFill>
            <a:blip r:embed="rId3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Tools and Evolution"/>
          <p:cNvSpPr txBox="1"/>
          <p:nvPr/>
        </p:nvSpPr>
        <p:spPr>
          <a:xfrm>
            <a:off x="3626625" y="6721450"/>
            <a:ext cx="5751575" cy="56425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Spiciness levels = Obfuscation layers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6237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results: malware Tampering"/>
          <p:cNvSpPr txBox="1">
            <a:spLocks noGrp="1"/>
          </p:cNvSpPr>
          <p:nvPr>
            <p:ph type="title"/>
          </p:nvPr>
        </p:nvSpPr>
        <p:spPr>
          <a:xfrm>
            <a:off x="1009650" y="178932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obfuscators / Packers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59E88-8D86-42FF-A593-6E752839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5" y="979032"/>
            <a:ext cx="11595684" cy="79088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9290D7-13CA-4D67-9D2A-79FE30AEA591}"/>
              </a:ext>
            </a:extLst>
          </p:cNvPr>
          <p:cNvSpPr/>
          <p:nvPr/>
        </p:nvSpPr>
        <p:spPr>
          <a:xfrm>
            <a:off x="2245396" y="9018511"/>
            <a:ext cx="877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hlinkClick r:id="rId3"/>
              </a:rPr>
              <a:t>Source: “Honey, I shrunk your app security: The state of Android app Hardening”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479157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obfuscators / Packers</a:t>
            </a:r>
            <a:endParaRPr dirty="0"/>
          </a:p>
        </p:txBody>
      </p:sp>
      <p:sp>
        <p:nvSpPr>
          <p:cNvPr id="355" name="Threat Intel is important!…"/>
          <p:cNvSpPr txBox="1"/>
          <p:nvPr/>
        </p:nvSpPr>
        <p:spPr>
          <a:xfrm>
            <a:off x="772940" y="2182109"/>
            <a:ext cx="11758411" cy="4075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b="1" dirty="0" err="1"/>
              <a:t>APKiD</a:t>
            </a:r>
            <a:r>
              <a:rPr lang="en-GB" dirty="0"/>
              <a:t> has recently been enhanced to detect</a:t>
            </a:r>
            <a:r>
              <a:rPr dirty="0"/>
              <a:t>:</a:t>
            </a:r>
            <a:endParaRPr lang="en-US" dirty="0"/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If a </a:t>
            </a:r>
            <a:r>
              <a:rPr lang="en-US" b="1" dirty="0"/>
              <a:t>DEX</a:t>
            </a:r>
            <a:r>
              <a:rPr lang="en-US" dirty="0"/>
              <a:t> file was altered or tampered (based on compiler fingerprint)</a:t>
            </a:r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A bunch of </a:t>
            </a:r>
            <a:r>
              <a:rPr lang="en-US" b="1" dirty="0"/>
              <a:t>DEX/ELF</a:t>
            </a:r>
            <a:r>
              <a:rPr lang="en-US" dirty="0"/>
              <a:t> </a:t>
            </a:r>
            <a:r>
              <a:rPr lang="en-US" b="1" dirty="0"/>
              <a:t>obfuscators</a:t>
            </a:r>
            <a:r>
              <a:rPr lang="en-US" dirty="0"/>
              <a:t> (pattern, fingerprints and opcodes)</a:t>
            </a:r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Tons of </a:t>
            </a:r>
            <a:r>
              <a:rPr lang="en-US" b="1" dirty="0"/>
              <a:t>packers</a:t>
            </a:r>
            <a:r>
              <a:rPr lang="en-US" dirty="0"/>
              <a:t> (hidden </a:t>
            </a:r>
            <a:r>
              <a:rPr lang="en-US" dirty="0" err="1"/>
              <a:t>dex</a:t>
            </a:r>
            <a:r>
              <a:rPr lang="en-US" dirty="0"/>
              <a:t>, </a:t>
            </a:r>
            <a:r>
              <a:rPr lang="en-US" dirty="0" err="1"/>
              <a:t>dexclassloader</a:t>
            </a:r>
            <a:r>
              <a:rPr lang="en-US" dirty="0"/>
              <a:t>, assets, …)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4429" y="7880017"/>
            <a:ext cx="3925191" cy="1753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6289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results: malware Tampering"/>
          <p:cNvSpPr txBox="1">
            <a:spLocks noGrp="1"/>
          </p:cNvSpPr>
          <p:nvPr>
            <p:ph type="title"/>
          </p:nvPr>
        </p:nvSpPr>
        <p:spPr>
          <a:xfrm>
            <a:off x="1009650" y="178932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obfuscators / Packers</a:t>
            </a:r>
            <a:endParaRPr dirty="0"/>
          </a:p>
        </p:txBody>
      </p:sp>
      <p:sp>
        <p:nvSpPr>
          <p:cNvPr id="1593" name="756 malware families (many variants each)…"/>
          <p:cNvSpPr txBox="1">
            <a:spLocks noGrp="1"/>
          </p:cNvSpPr>
          <p:nvPr>
            <p:ph type="body" idx="4294967295"/>
          </p:nvPr>
        </p:nvSpPr>
        <p:spPr>
          <a:xfrm>
            <a:off x="1070428" y="1105075"/>
            <a:ext cx="5520847" cy="7167828"/>
          </a:xfrm>
          <a:prstGeom prst="rect">
            <a:avLst/>
          </a:prstGeom>
        </p:spPr>
        <p:txBody>
          <a:bodyPr/>
          <a:lstStyle/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Arxan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ADVObfuscator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Allatori</a:t>
            </a: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 Demo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AppSuit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DexGuard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DexProtector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MetaFortress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Firehash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Obfuscator-LLVM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AliPay</a:t>
            </a: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 obfuscator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MD5 obfuscator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Promon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Gemalto Mobile Protector</a:t>
            </a: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DxShield</a:t>
            </a:r>
            <a:endParaRPr lang="en-GB"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Amazon Kiwi</a:t>
            </a:r>
            <a:endParaRPr sz="2000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i="1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i="1" dirty="0"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dirty="0"/>
          </a:p>
          <a:p>
            <a:pPr marL="254000" indent="-254000" algn="l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dirty="0"/>
          </a:p>
        </p:txBody>
      </p:sp>
      <p:sp>
        <p:nvSpPr>
          <p:cNvPr id="5" name="756 malware families (many variants each)…">
            <a:extLst>
              <a:ext uri="{FF2B5EF4-FFF2-40B4-BE49-F238E27FC236}">
                <a16:creationId xmlns:a16="http://schemas.microsoft.com/office/drawing/2014/main" id="{D8A6B62C-A3B7-4F0D-B453-B46BBD1C6ACE}"/>
              </a:ext>
            </a:extLst>
          </p:cNvPr>
          <p:cNvSpPr txBox="1">
            <a:spLocks/>
          </p:cNvSpPr>
          <p:nvPr/>
        </p:nvSpPr>
        <p:spPr>
          <a:xfrm>
            <a:off x="6380954" y="1148718"/>
            <a:ext cx="5520847" cy="716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355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711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066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422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Secenh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SecShell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SecNeo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Bangcle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…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AppSealing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AppSuit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ApkGuard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AppGuard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APKProtect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AppSolid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ApkToolPlus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 (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Jiagu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)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Promon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Gaoxor</a:t>
            </a: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, </a:t>
            </a: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ChornClickers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UPX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Kiro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NQ Shield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Medusah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Qihoo 360, Baidu</a:t>
            </a: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r>
              <a:rPr lang="en-GB" sz="2000" dirty="0" err="1">
                <a:solidFill>
                  <a:srgbClr val="555555"/>
                </a:solidFill>
                <a:latin typeface="Avenir Next W1G Regular"/>
                <a:ea typeface="Avenir Next W1G Regular"/>
                <a:cs typeface="Avenir Next W1G Regular"/>
                <a:sym typeface="Avenir Next W1G Regular"/>
              </a:rPr>
              <a:t>Yidun</a:t>
            </a:r>
            <a:endParaRPr lang="en-GB" sz="2000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lang="en-GB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lang="en-GB" i="1" dirty="0">
              <a:solidFill>
                <a:srgbClr val="555555"/>
              </a:solidFill>
              <a:latin typeface="Avenir Next W1G Regular"/>
              <a:ea typeface="Avenir Next W1G Regular"/>
              <a:cs typeface="Avenir Next W1G Regular"/>
              <a:sym typeface="Avenir Next W1G Regular"/>
            </a:endParaRPr>
          </a:p>
          <a:p>
            <a:pPr marL="254000" indent="-254000" algn="l" hangingPunct="1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lang="en-GB" dirty="0">
              <a:solidFill>
                <a:srgbClr val="555555"/>
              </a:solidFill>
              <a:latin typeface="+mn-lt"/>
              <a:ea typeface="+mn-ea"/>
              <a:cs typeface="+mn-cs"/>
              <a:sym typeface="Avenir Next W1G Light"/>
            </a:endParaRPr>
          </a:p>
          <a:p>
            <a:pPr marL="254000" indent="-254000" algn="l" hangingPunct="1">
              <a:lnSpc>
                <a:spcPct val="200000"/>
              </a:lnSpc>
              <a:spcBef>
                <a:spcPts val="2000"/>
              </a:spcBef>
              <a:buClr>
                <a:srgbClr val="5B5B5B"/>
              </a:buClr>
              <a:buSzPct val="50000"/>
              <a:buFontTx/>
              <a:buChar char="•"/>
              <a:defRPr>
                <a:solidFill>
                  <a:srgbClr val="555555"/>
                </a:solidFill>
                <a:latin typeface="+mn-lt"/>
                <a:ea typeface="+mn-ea"/>
                <a:cs typeface="+mn-cs"/>
                <a:sym typeface="Avenir Next W1G Light"/>
              </a:defRPr>
            </a:pPr>
            <a:endParaRPr lang="en-GB" dirty="0">
              <a:solidFill>
                <a:srgbClr val="555555"/>
              </a:solidFill>
              <a:latin typeface="+mn-lt"/>
              <a:ea typeface="+mn-ea"/>
              <a:cs typeface="+mn-cs"/>
              <a:sym typeface="Avenir Next W1G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81923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obfuscation</a:t>
            </a:r>
            <a:endParaRPr dirty="0"/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4429" y="7880017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7C14E2-874D-4771-AEB7-E95FD6B9A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896045"/>
            <a:ext cx="15239198" cy="4330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717A6-A663-4DDB-A6E9-9CC61AB59562}"/>
              </a:ext>
            </a:extLst>
          </p:cNvPr>
          <p:cNvSpPr/>
          <p:nvPr/>
        </p:nvSpPr>
        <p:spPr>
          <a:xfrm>
            <a:off x="0" y="6532229"/>
            <a:ext cx="10756900" cy="186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1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b="1" dirty="0"/>
              <a:t>String encryption</a:t>
            </a:r>
          </a:p>
          <a:p>
            <a:pPr marL="1041400" lvl="1" indent="-279400" algn="l">
              <a:lnSpc>
                <a:spcPct val="20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b="1" dirty="0"/>
              <a:t>Class renaming</a:t>
            </a:r>
          </a:p>
        </p:txBody>
      </p:sp>
    </p:spTree>
    <p:extLst>
      <p:ext uri="{BB962C8B-B14F-4D97-AF65-F5344CB8AC3E}">
        <p14:creationId xmlns:p14="http://schemas.microsoft.com/office/powerpoint/2010/main" val="39353768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B80D7-CD1D-41CB-A3EA-2A94735F0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5" y="1679575"/>
            <a:ext cx="10083669" cy="7356475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0C25EA-8B83-448F-BD4B-8F9166A02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624" y="2345025"/>
            <a:ext cx="1574800" cy="157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1BEAF3-5758-4A88-BF25-F6EF642B48EB}"/>
              </a:ext>
            </a:extLst>
          </p:cNvPr>
          <p:cNvSpPr/>
          <p:nvPr/>
        </p:nvSpPr>
        <p:spPr>
          <a:xfrm>
            <a:off x="10809953" y="4040544"/>
            <a:ext cx="679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CAA26"/>
                </a:solidFill>
              </a:rPr>
              <a:t>JEB</a:t>
            </a:r>
            <a:endParaRPr lang="en-US" dirty="0">
              <a:solidFill>
                <a:srgbClr val="0CAA2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0B8F82-1A8A-401B-93CB-84294920C4CE}"/>
              </a:ext>
            </a:extLst>
          </p:cNvPr>
          <p:cNvSpPr/>
          <p:nvPr/>
        </p:nvSpPr>
        <p:spPr>
          <a:xfrm>
            <a:off x="393050" y="8845467"/>
            <a:ext cx="10756900" cy="83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1400" lvl="1" indent="-279400" algn="l">
              <a:lnSpc>
                <a:spcPct val="20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b="1" dirty="0"/>
              <a:t>Class encryption</a:t>
            </a:r>
          </a:p>
        </p:txBody>
      </p:sp>
    </p:spTree>
    <p:extLst>
      <p:ext uri="{BB962C8B-B14F-4D97-AF65-F5344CB8AC3E}">
        <p14:creationId xmlns:p14="http://schemas.microsoft.com/office/powerpoint/2010/main" val="20659248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who are w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W</a:t>
            </a:r>
            <a:r>
              <a:rPr dirty="0" err="1"/>
              <a:t>h</a:t>
            </a:r>
            <a:r>
              <a:rPr lang="en-GB" dirty="0" err="1"/>
              <a:t>at’s</a:t>
            </a:r>
            <a:r>
              <a:rPr lang="en-GB" dirty="0"/>
              <a:t> </a:t>
            </a:r>
            <a:r>
              <a:rPr lang="en-GB" dirty="0" err="1"/>
              <a:t>rednaga</a:t>
            </a:r>
            <a:r>
              <a:rPr lang="en-GB" dirty="0"/>
              <a:t> mate?</a:t>
            </a:r>
            <a:endParaRPr dirty="0"/>
          </a:p>
        </p:txBody>
      </p:sp>
      <p:sp>
        <p:nvSpPr>
          <p:cNvPr id="332" name="Banded together by the love of 0days and hot sauces…"/>
          <p:cNvSpPr txBox="1">
            <a:spLocks noGrp="1"/>
          </p:cNvSpPr>
          <p:nvPr>
            <p:ph type="body" sz="half" idx="1"/>
          </p:nvPr>
        </p:nvSpPr>
        <p:spPr>
          <a:xfrm>
            <a:off x="782444" y="2803247"/>
            <a:ext cx="8089900" cy="5727700"/>
          </a:xfrm>
          <a:prstGeom prst="rect">
            <a:avLst/>
          </a:prstGeom>
        </p:spPr>
        <p:txBody>
          <a:bodyPr/>
          <a:lstStyle/>
          <a:p>
            <a:pPr marL="723900" lvl="1" indent="-381000">
              <a:defRPr sz="3000"/>
            </a:pPr>
            <a:r>
              <a:rPr dirty="0"/>
              <a:t>Banded together by the love of 0days and hot sauces</a:t>
            </a:r>
          </a:p>
          <a:p>
            <a:pPr marL="723900" lvl="1" indent="-381000">
              <a:defRPr sz="3000"/>
            </a:pPr>
            <a:r>
              <a:rPr dirty="0"/>
              <a:t>Random out of work collaboration and pursuit of up-leveling the community</a:t>
            </a:r>
          </a:p>
          <a:p>
            <a:pPr marL="1066800" lvl="2" indent="-381000">
              <a:defRPr sz="3000"/>
            </a:pPr>
            <a:r>
              <a:rPr dirty="0"/>
              <a:t>Disclosures / Code / Lessons available on GitHub</a:t>
            </a:r>
          </a:p>
          <a:p>
            <a:pPr marL="723900" lvl="1" indent="-381000">
              <a:defRPr sz="3000"/>
            </a:pPr>
            <a:r>
              <a:rPr u="sng" dirty="0">
                <a:hlinkClick r:id="rId2"/>
              </a:rPr>
              <a:t>rednaga.io</a:t>
            </a:r>
          </a:p>
          <a:p>
            <a:pPr marL="723900" lvl="1" indent="-381000">
              <a:defRPr sz="3000"/>
            </a:pPr>
            <a:r>
              <a:rPr u="sng" dirty="0">
                <a:hlinkClick r:id="rId3"/>
              </a:rPr>
              <a:t>github.com/</a:t>
            </a:r>
            <a:r>
              <a:rPr u="sng" dirty="0" err="1">
                <a:hlinkClick r:id="rId3"/>
              </a:rPr>
              <a:t>RedNaga</a:t>
            </a:r>
            <a:endParaRPr u="sng" dirty="0">
              <a:hlinkClick r:id="rId3"/>
            </a:endParaRP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3597" y="7717179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9828" r="19819" b="2"/>
          <a:stretch>
            <a:fillRect/>
          </a:stretch>
        </p:blipFill>
        <p:spPr>
          <a:xfrm>
            <a:off x="8940955" y="1106988"/>
            <a:ext cx="2229339" cy="2229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56"/>
                  <a:pt x="2881" y="3165"/>
                </a:cubicBezTo>
                <a:cubicBezTo>
                  <a:pt x="-961" y="7383"/>
                  <a:pt x="-961" y="14221"/>
                  <a:pt x="2881" y="18439"/>
                </a:cubicBezTo>
                <a:cubicBezTo>
                  <a:pt x="4803" y="20548"/>
                  <a:pt x="7321" y="21600"/>
                  <a:pt x="9839" y="21600"/>
                </a:cubicBezTo>
                <a:cubicBezTo>
                  <a:pt x="12357" y="21600"/>
                  <a:pt x="14875" y="20548"/>
                  <a:pt x="16796" y="18439"/>
                </a:cubicBezTo>
                <a:cubicBezTo>
                  <a:pt x="20639" y="14221"/>
                  <a:pt x="20639" y="7383"/>
                  <a:pt x="16796" y="3165"/>
                </a:cubicBezTo>
                <a:cubicBezTo>
                  <a:pt x="14875" y="105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FBFC4B-610E-4B67-83E0-AA3C42DB2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03" y="4621832"/>
            <a:ext cx="2524125" cy="1809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obfuscation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4BD5A-D103-44D2-A9A9-B30C6D698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1517650"/>
            <a:ext cx="11430000" cy="6410325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2045F8-E3B6-47B9-89E2-E20721D6D1D7}"/>
              </a:ext>
            </a:extLst>
          </p:cNvPr>
          <p:cNvSpPr/>
          <p:nvPr/>
        </p:nvSpPr>
        <p:spPr>
          <a:xfrm>
            <a:off x="1009650" y="8512830"/>
            <a:ext cx="680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Kudos to </a:t>
            </a:r>
            <a:r>
              <a:rPr lang="en-US" sz="2800" b="1" dirty="0"/>
              <a:t>Radare2</a:t>
            </a:r>
            <a:r>
              <a:rPr lang="en-US" dirty="0"/>
              <a:t> to resist spicy Chinese obfuscation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79CDA-FA56-4789-A9FC-E6B20B57D2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63" y="4421918"/>
            <a:ext cx="2820971" cy="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42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native obfuscation</a:t>
            </a:r>
            <a:endParaRPr dirty="0"/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4DEA6D-A154-4CC9-A7FB-F2DED6EB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4" y="1517650"/>
            <a:ext cx="6581316" cy="8182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7771E-C72E-4EB6-BC5A-C9DEE0BB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67" y="2122852"/>
            <a:ext cx="4718870" cy="3338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259C78-A703-43D2-B28A-C06FEE778694}"/>
              </a:ext>
            </a:extLst>
          </p:cNvPr>
          <p:cNvSpPr/>
          <p:nvPr/>
        </p:nvSpPr>
        <p:spPr>
          <a:xfrm>
            <a:off x="5838227" y="6066202"/>
            <a:ext cx="3804247" cy="962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41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b="1" dirty="0"/>
              <a:t>String encryption</a:t>
            </a:r>
          </a:p>
        </p:txBody>
      </p:sp>
    </p:spTree>
    <p:extLst>
      <p:ext uri="{BB962C8B-B14F-4D97-AF65-F5344CB8AC3E}">
        <p14:creationId xmlns:p14="http://schemas.microsoft.com/office/powerpoint/2010/main" val="12661845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xfrm>
            <a:off x="1009650" y="717550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native obfuscation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6DF55-0619-439E-9745-2FBBF80CE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1581150"/>
            <a:ext cx="8349346" cy="8154987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B4A2-C8EE-415E-9AA3-D98F96A0A4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24" y="2419350"/>
            <a:ext cx="1819275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401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native obfuscation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F891-D1A3-42B7-B048-03141761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" y="1647374"/>
            <a:ext cx="12955808" cy="6458851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46182"/>
            <a:ext cx="3925191" cy="1753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19116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native obfuscation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316BA-4509-480F-BBC8-38F93B4B4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4374"/>
            <a:ext cx="13004800" cy="5695796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46182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BF714-8F50-4CCF-9720-16BD71F371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63" y="8312012"/>
            <a:ext cx="2820971" cy="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unpacking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9E37C-950E-4B40-8C16-85ED89E1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638300"/>
            <a:ext cx="11430000" cy="6477000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54CA4-0D4B-4288-930B-6A26D5C4A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88" y="8347783"/>
            <a:ext cx="48958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45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Android unpacking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4905-4224-49AF-94A8-FE4CE8654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751012"/>
            <a:ext cx="11430000" cy="391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48FB9-813A-477E-8A46-36F3471A3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53807"/>
            <a:ext cx="8699500" cy="5930055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00257" y="7734874"/>
            <a:ext cx="3925191" cy="1753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90077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err="1"/>
              <a:t>APKid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2B265-9333-47CB-B6FF-BB036F56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8554"/>
            <a:ext cx="13004800" cy="2937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CCF555-988B-4EFB-9856-F8116D315750}"/>
              </a:ext>
            </a:extLst>
          </p:cNvPr>
          <p:cNvSpPr/>
          <p:nvPr/>
        </p:nvSpPr>
        <p:spPr>
          <a:xfrm>
            <a:off x="711200" y="1414634"/>
            <a:ext cx="12179300" cy="376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Can detect all you have just seen in previous slides and many others too</a:t>
            </a:r>
          </a:p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Important:</a:t>
            </a:r>
          </a:p>
          <a:p>
            <a:pPr marL="1041400" lvl="1" indent="-279400" algn="l">
              <a:lnSpc>
                <a:spcPct val="20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Detect obfuscators, packers, or other oddities on Android</a:t>
            </a:r>
          </a:p>
          <a:p>
            <a:pPr marL="1041400" lvl="1" indent="-279400" algn="l">
              <a:lnSpc>
                <a:spcPct val="20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dirty="0"/>
              <a:t>A</a:t>
            </a:r>
            <a:r>
              <a:rPr lang="en-US" dirty="0" err="1"/>
              <a:t>PKiD</a:t>
            </a:r>
            <a:r>
              <a:rPr lang="en-US" dirty="0"/>
              <a:t> does identification only! </a:t>
            </a:r>
            <a:r>
              <a:rPr lang="en-US" b="1" dirty="0"/>
              <a:t>Does NOT RE any Android protector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5657" y="7936657"/>
            <a:ext cx="3925191" cy="1753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02994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xfrm>
            <a:off x="1009650" y="629062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APKid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35D83-67E5-44BB-A193-FC22E75B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3548"/>
            <a:ext cx="9667842" cy="7910052"/>
          </a:xfrm>
          <a:prstGeom prst="rect">
            <a:avLst/>
          </a:prstGeom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5657" y="7936657"/>
            <a:ext cx="3925191" cy="1753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82431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Rounded Rectangle"/>
          <p:cNvSpPr/>
          <p:nvPr/>
        </p:nvSpPr>
        <p:spPr>
          <a:xfrm>
            <a:off x="949325" y="2797398"/>
            <a:ext cx="11106150" cy="4158804"/>
          </a:xfrm>
          <a:prstGeom prst="roundRect">
            <a:avLst>
              <a:gd name="adj" fmla="val 11304"/>
            </a:avLst>
          </a:prstGeom>
          <a:blipFill>
            <a:blip r:embed="rId2">
              <a:alphaModFix amt="35000"/>
            </a:blip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9" name="apkID DEMO"/>
          <p:cNvSpPr txBox="1"/>
          <p:nvPr/>
        </p:nvSpPr>
        <p:spPr>
          <a:xfrm>
            <a:off x="4112322" y="4340755"/>
            <a:ext cx="4780155" cy="1072088"/>
          </a:xfrm>
          <a:prstGeom prst="rect">
            <a:avLst/>
          </a:prstGeom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dirty="0" err="1"/>
              <a:t>apkID</a:t>
            </a:r>
            <a:r>
              <a:rPr dirty="0"/>
              <a:t> DEMO</a:t>
            </a:r>
            <a:r>
              <a:rPr lang="en-GB" dirty="0"/>
              <a:t>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2272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who are w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who are</a:t>
            </a:r>
            <a:r>
              <a:rPr lang="en-GB" dirty="0"/>
              <a:t> we</a:t>
            </a:r>
            <a:endParaRPr dirty="0"/>
          </a:p>
        </p:txBody>
      </p:sp>
      <p:sp>
        <p:nvSpPr>
          <p:cNvPr id="338" name="Researcher @ SentinelOne…"/>
          <p:cNvSpPr txBox="1">
            <a:spLocks noGrp="1"/>
          </p:cNvSpPr>
          <p:nvPr>
            <p:ph type="body" sz="half" idx="1"/>
          </p:nvPr>
        </p:nvSpPr>
        <p:spPr>
          <a:xfrm>
            <a:off x="1264557" y="6314750"/>
            <a:ext cx="10985500" cy="5727700"/>
          </a:xfrm>
          <a:prstGeom prst="rect">
            <a:avLst/>
          </a:prstGeom>
        </p:spPr>
        <p:txBody>
          <a:bodyPr/>
          <a:lstStyle/>
          <a:p>
            <a:pPr marL="723900" lvl="1" indent="-381000">
              <a:defRPr sz="3000"/>
            </a:pPr>
            <a:endParaRPr lang="en-GB" dirty="0"/>
          </a:p>
          <a:p>
            <a:pPr marL="723900" lvl="1" indent="-381000">
              <a:defRPr sz="3000"/>
            </a:pPr>
            <a:r>
              <a:rPr lang="en-GB" dirty="0">
                <a:hlinkClick r:id="rId2"/>
              </a:rPr>
              <a:t>@</a:t>
            </a:r>
            <a:r>
              <a:rPr lang="en-GB" dirty="0" err="1">
                <a:hlinkClick r:id="rId2"/>
              </a:rPr>
              <a:t>enovella</a:t>
            </a:r>
            <a:r>
              <a:rPr lang="en-GB" dirty="0">
                <a:hlinkClick r:id="rId2"/>
              </a:rPr>
              <a:t>_</a:t>
            </a:r>
            <a:r>
              <a:rPr lang="en-GB" dirty="0"/>
              <a:t>               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timstrazz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                    </a:t>
            </a:r>
            <a:r>
              <a:rPr dirty="0">
                <a:hlinkClick r:id="rId4"/>
              </a:rPr>
              <a:t>@Caleb</a:t>
            </a:r>
            <a:r>
              <a:rPr lang="en-GB" dirty="0">
                <a:hlinkClick r:id="rId4"/>
              </a:rPr>
              <a:t>_</a:t>
            </a:r>
            <a:r>
              <a:rPr dirty="0">
                <a:hlinkClick r:id="rId4"/>
              </a:rPr>
              <a:t>Fenton</a:t>
            </a:r>
            <a:endParaRPr lang="en-GB" dirty="0"/>
          </a:p>
          <a:p>
            <a:pPr marL="342900" lvl="1" indent="0">
              <a:buNone/>
              <a:defRPr sz="3000"/>
            </a:pPr>
            <a:r>
              <a:rPr lang="en-GB" dirty="0"/>
              <a:t> </a:t>
            </a:r>
          </a:p>
          <a:p>
            <a:pPr marL="342900" lvl="1" indent="0">
              <a:buNone/>
              <a:defRPr sz="3000"/>
            </a:pPr>
            <a:r>
              <a:rPr lang="en-GB" dirty="0"/>
              <a:t>			 	          </a:t>
            </a:r>
            <a:r>
              <a:rPr lang="en-US" u="sng" dirty="0">
                <a:hlinkClick r:id="rId5"/>
              </a:rPr>
              <a:t>github.com/rednaga/APKiD</a:t>
            </a:r>
            <a:endParaRPr lang="en-GB" u="sng" dirty="0">
              <a:hlinkClick r:id="rId5"/>
            </a:endParaRPr>
          </a:p>
          <a:p>
            <a:pPr marL="723900" lvl="1" indent="-381000">
              <a:defRPr sz="3000"/>
            </a:pPr>
            <a:endParaRPr u="sng" dirty="0">
              <a:hlinkClick r:id="rId5"/>
            </a:endParaRP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r="2" b="2"/>
          <a:stretch>
            <a:fillRect/>
          </a:stretch>
        </p:blipFill>
        <p:spPr>
          <a:xfrm>
            <a:off x="8565019" y="2046787"/>
            <a:ext cx="2229248" cy="2229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8038" y="0"/>
                  <a:pt x="5274" y="1056"/>
                  <a:pt x="3165" y="3165"/>
                </a:cubicBezTo>
                <a:cubicBezTo>
                  <a:pt x="1056" y="5274"/>
                  <a:pt x="0" y="8038"/>
                  <a:pt x="0" y="10802"/>
                </a:cubicBezTo>
                <a:cubicBezTo>
                  <a:pt x="0" y="13566"/>
                  <a:pt x="1056" y="16330"/>
                  <a:pt x="3165" y="18439"/>
                </a:cubicBezTo>
                <a:cubicBezTo>
                  <a:pt x="5274" y="20548"/>
                  <a:pt x="8038" y="21600"/>
                  <a:pt x="10802" y="21600"/>
                </a:cubicBezTo>
                <a:cubicBezTo>
                  <a:pt x="13566" y="21600"/>
                  <a:pt x="16330" y="20548"/>
                  <a:pt x="18439" y="18439"/>
                </a:cubicBezTo>
                <a:cubicBezTo>
                  <a:pt x="20548" y="16330"/>
                  <a:pt x="21600" y="13566"/>
                  <a:pt x="21600" y="10802"/>
                </a:cubicBezTo>
                <a:cubicBezTo>
                  <a:pt x="21600" y="8038"/>
                  <a:pt x="20548" y="5274"/>
                  <a:pt x="18439" y="3165"/>
                </a:cubicBezTo>
                <a:cubicBezTo>
                  <a:pt x="16330" y="1056"/>
                  <a:pt x="13566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40" name="caleb"/>
          <p:cNvSpPr txBox="1"/>
          <p:nvPr/>
        </p:nvSpPr>
        <p:spPr>
          <a:xfrm>
            <a:off x="6800850" y="1821561"/>
            <a:ext cx="109855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600"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dirty="0" err="1"/>
              <a:t>caleb</a:t>
            </a:r>
            <a:endParaRPr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58EF5DF-4055-4CED-9105-311604B56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rcRect t="5038" r="2" b="5030"/>
          <a:stretch>
            <a:fillRect/>
          </a:stretch>
        </p:blipFill>
        <p:spPr>
          <a:xfrm>
            <a:off x="5095310" y="4578742"/>
            <a:ext cx="2229248" cy="222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802" y="0"/>
                </a:moveTo>
                <a:cubicBezTo>
                  <a:pt x="8038" y="0"/>
                  <a:pt x="5274" y="1007"/>
                  <a:pt x="3165" y="3017"/>
                </a:cubicBezTo>
                <a:cubicBezTo>
                  <a:pt x="1056" y="5028"/>
                  <a:pt x="0" y="7663"/>
                  <a:pt x="0" y="10298"/>
                </a:cubicBezTo>
                <a:cubicBezTo>
                  <a:pt x="0" y="12933"/>
                  <a:pt x="1056" y="15568"/>
                  <a:pt x="3165" y="17579"/>
                </a:cubicBezTo>
                <a:cubicBezTo>
                  <a:pt x="7383" y="21600"/>
                  <a:pt x="14221" y="21600"/>
                  <a:pt x="18439" y="17579"/>
                </a:cubicBezTo>
                <a:cubicBezTo>
                  <a:pt x="20548" y="15568"/>
                  <a:pt x="21600" y="12933"/>
                  <a:pt x="21600" y="10298"/>
                </a:cubicBezTo>
                <a:cubicBezTo>
                  <a:pt x="21600" y="7663"/>
                  <a:pt x="20548" y="5028"/>
                  <a:pt x="18439" y="3017"/>
                </a:cubicBezTo>
                <a:cubicBezTo>
                  <a:pt x="16330" y="1007"/>
                  <a:pt x="13566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" name="diff">
            <a:extLst>
              <a:ext uri="{FF2B5EF4-FFF2-40B4-BE49-F238E27FC236}">
                <a16:creationId xmlns:a16="http://schemas.microsoft.com/office/drawing/2014/main" id="{6FBD649F-83B2-47E6-BC4B-4556F7F79F5F}"/>
              </a:ext>
            </a:extLst>
          </p:cNvPr>
          <p:cNvSpPr txBox="1"/>
          <p:nvPr/>
        </p:nvSpPr>
        <p:spPr>
          <a:xfrm>
            <a:off x="5469270" y="3725674"/>
            <a:ext cx="109855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600"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dirty="0"/>
              <a:t>diff</a:t>
            </a:r>
          </a:p>
        </p:txBody>
      </p:sp>
      <p:sp>
        <p:nvSpPr>
          <p:cNvPr id="9" name="caleb">
            <a:extLst>
              <a:ext uri="{FF2B5EF4-FFF2-40B4-BE49-F238E27FC236}">
                <a16:creationId xmlns:a16="http://schemas.microsoft.com/office/drawing/2014/main" id="{B5A380EA-FECA-4F69-B8B8-860BD72D6F86}"/>
              </a:ext>
            </a:extLst>
          </p:cNvPr>
          <p:cNvSpPr txBox="1"/>
          <p:nvPr/>
        </p:nvSpPr>
        <p:spPr>
          <a:xfrm>
            <a:off x="4460566" y="1809304"/>
            <a:ext cx="1098550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defRPr sz="4600" cap="all">
                <a:solidFill>
                  <a:schemeClr val="accent5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Edu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6930B-4264-41E0-A7A3-841A7DC65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40" y="1914922"/>
            <a:ext cx="2715888" cy="26108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07.22.2016"/>
          <p:cNvSpPr txBox="1">
            <a:spLocks noGrp="1"/>
          </p:cNvSpPr>
          <p:nvPr>
            <p:ph type="body" idx="13"/>
          </p:nvPr>
        </p:nvSpPr>
        <p:spPr>
          <a:xfrm>
            <a:off x="5813278" y="7486548"/>
            <a:ext cx="1384996" cy="44114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06.12.2018</a:t>
            </a:r>
            <a:endParaRPr dirty="0"/>
          </a:p>
        </p:txBody>
      </p:sp>
      <p:sp>
        <p:nvSpPr>
          <p:cNvPr id="1617" name="Thanks!"/>
          <p:cNvSpPr txBox="1">
            <a:spLocks noGrp="1"/>
          </p:cNvSpPr>
          <p:nvPr>
            <p:ph type="title"/>
          </p:nvPr>
        </p:nvSpPr>
        <p:spPr>
          <a:xfrm>
            <a:off x="762000" y="-1219200"/>
            <a:ext cx="11480800" cy="457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Thanks!</a:t>
            </a:r>
            <a:endParaRPr dirty="0"/>
          </a:p>
        </p:txBody>
      </p:sp>
      <p:sp>
        <p:nvSpPr>
          <p:cNvPr id="1618" name="HITCON COMMUNITY"/>
          <p:cNvSpPr txBox="1"/>
          <p:nvPr/>
        </p:nvSpPr>
        <p:spPr>
          <a:xfrm>
            <a:off x="4943649" y="7920293"/>
            <a:ext cx="31242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BLACKHAT EUROPE</a:t>
            </a:r>
            <a:endParaRPr dirty="0"/>
          </a:p>
        </p:txBody>
      </p:sp>
      <p:sp>
        <p:nvSpPr>
          <p:cNvPr id="1619" name="Join use on Freenode on #droidsec and #rednaga…"/>
          <p:cNvSpPr txBox="1"/>
          <p:nvPr/>
        </p:nvSpPr>
        <p:spPr>
          <a:xfrm>
            <a:off x="5447122" y="4100330"/>
            <a:ext cx="2365732" cy="382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Join </a:t>
            </a:r>
            <a:r>
              <a:rPr lang="en-GB" dirty="0"/>
              <a:t>us on </a:t>
            </a:r>
            <a:r>
              <a:rPr lang="en-GB" b="1" dirty="0"/>
              <a:t>Slack </a:t>
            </a:r>
            <a:r>
              <a:rPr lang="en-GB" dirty="0"/>
              <a:t>at </a:t>
            </a:r>
            <a:r>
              <a:rPr lang="en-GB" b="1" dirty="0"/>
              <a:t>slack.rednaga.io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on: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#</a:t>
            </a:r>
            <a:r>
              <a:rPr dirty="0" err="1"/>
              <a:t>rednaga</a:t>
            </a:r>
            <a:endParaRPr lang="en-GB"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#</a:t>
            </a:r>
            <a:r>
              <a:rPr lang="en-GB" dirty="0" err="1"/>
              <a:t>apkid</a:t>
            </a:r>
            <a:endParaRPr lang="en-GB"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#general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#random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#learn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#</a:t>
            </a:r>
            <a:r>
              <a:rPr lang="en-GB" dirty="0" err="1"/>
              <a:t>ios</a:t>
            </a:r>
            <a:endParaRPr lang="en-GB"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endParaRPr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endParaRPr dirty="0"/>
          </a:p>
        </p:txBody>
      </p:sp>
      <p:sp>
        <p:nvSpPr>
          <p:cNvPr id="1621" name="Tim “diff” strazzere @timstrazz"/>
          <p:cNvSpPr txBox="1"/>
          <p:nvPr/>
        </p:nvSpPr>
        <p:spPr>
          <a:xfrm>
            <a:off x="5191945" y="1384535"/>
            <a:ext cx="262090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Eduardo novella</a:t>
            </a:r>
          </a:p>
          <a:p>
            <a: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@</a:t>
            </a:r>
            <a:r>
              <a:rPr lang="en-GB" dirty="0"/>
              <a:t>ENOVELLA_</a:t>
            </a:r>
          </a:p>
          <a:p>
            <a: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>
                <a:hlinkClick r:id="rId2"/>
              </a:rPr>
              <a:t>ednolo@inf.upv.es</a:t>
            </a:r>
            <a:endParaRPr lang="en-GB" dirty="0"/>
          </a:p>
          <a:p>
            <a:pPr>
              <a:defRPr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endParaRPr dirty="0"/>
          </a:p>
        </p:txBody>
      </p:sp>
      <p:sp>
        <p:nvSpPr>
          <p:cNvPr id="1623" name="Special Thanks for Jacob Soo and Mikachu for all your assistance!"/>
          <p:cNvSpPr txBox="1"/>
          <p:nvPr/>
        </p:nvSpPr>
        <p:spPr>
          <a:xfrm>
            <a:off x="2552848" y="2673624"/>
            <a:ext cx="8178521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dirty="0"/>
              <a:t>Special Thanks </a:t>
            </a:r>
            <a:r>
              <a:rPr lang="en-GB" dirty="0"/>
              <a:t>to</a:t>
            </a:r>
            <a:r>
              <a:rPr dirty="0"/>
              <a:t> </a:t>
            </a:r>
            <a:r>
              <a:rPr lang="en-GB" dirty="0"/>
              <a:t>Caleb Fenton &amp; Tim </a:t>
            </a:r>
            <a:r>
              <a:rPr lang="en-GB" dirty="0" err="1"/>
              <a:t>Strazzere</a:t>
            </a:r>
            <a:r>
              <a:rPr dirty="0"/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Hats off to all the community opting for open source projects!</a:t>
            </a:r>
            <a:endParaRPr dirty="0"/>
          </a:p>
        </p:txBody>
      </p:sp>
      <p:pic>
        <p:nvPicPr>
          <p:cNvPr id="16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4250" y="8985250"/>
            <a:ext cx="1622323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who are we"/>
          <p:cNvSpPr txBox="1">
            <a:spLocks noGrp="1"/>
          </p:cNvSpPr>
          <p:nvPr>
            <p:ph type="title"/>
          </p:nvPr>
        </p:nvSpPr>
        <p:spPr>
          <a:xfrm>
            <a:off x="1009650" y="42636"/>
            <a:ext cx="10985500" cy="8001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44" name="Researcher @ SentinelOne…"/>
          <p:cNvSpPr txBox="1">
            <a:spLocks noGrp="1"/>
          </p:cNvSpPr>
          <p:nvPr>
            <p:ph type="body" sz="half" idx="1"/>
          </p:nvPr>
        </p:nvSpPr>
        <p:spPr>
          <a:xfrm>
            <a:off x="665842" y="851187"/>
            <a:ext cx="12237358" cy="6199127"/>
          </a:xfrm>
          <a:prstGeom prst="rect">
            <a:avLst/>
          </a:prstGeom>
        </p:spPr>
        <p:txBody>
          <a:bodyPr/>
          <a:lstStyle/>
          <a:p>
            <a:pPr marL="723900" lvl="1" indent="-381000">
              <a:defRPr sz="3000"/>
            </a:pPr>
            <a:r>
              <a:rPr lang="en-GB" dirty="0"/>
              <a:t>Sr. Security Consultant @ </a:t>
            </a:r>
            <a:r>
              <a:rPr lang="en-GB" b="1" dirty="0"/>
              <a:t>Synopsys</a:t>
            </a:r>
            <a:r>
              <a:rPr lang="en-GB" dirty="0"/>
              <a:t> (UK)</a:t>
            </a:r>
          </a:p>
          <a:p>
            <a:pPr marL="1054100" lvl="2" indent="-381000">
              <a:defRPr sz="3000"/>
            </a:pPr>
            <a:r>
              <a:rPr lang="en-GB" dirty="0"/>
              <a:t>Mobile: Android Fingerprint (TEE RE), RASP</a:t>
            </a:r>
          </a:p>
          <a:p>
            <a:pPr marL="1054100" lvl="2" indent="-381000">
              <a:defRPr sz="3000"/>
            </a:pPr>
            <a:r>
              <a:rPr lang="en-GB" dirty="0"/>
              <a:t>Embedded: RE/fuzzing/</a:t>
            </a:r>
            <a:r>
              <a:rPr lang="en-GB" dirty="0" err="1"/>
              <a:t>expl</a:t>
            </a:r>
            <a:endParaRPr lang="en-GB" dirty="0"/>
          </a:p>
          <a:p>
            <a:pPr marL="723900" lvl="1" indent="-381000">
              <a:defRPr sz="3000"/>
            </a:pPr>
            <a:r>
              <a:rPr lang="en-GB" dirty="0"/>
              <a:t>Previously @ </a:t>
            </a:r>
            <a:r>
              <a:rPr lang="en-GB" dirty="0" err="1"/>
              <a:t>Riscure</a:t>
            </a:r>
            <a:r>
              <a:rPr lang="en-GB" dirty="0"/>
              <a:t> (NL)</a:t>
            </a:r>
          </a:p>
          <a:p>
            <a:pPr marL="1054100" lvl="2" indent="-381000">
              <a:defRPr sz="3000"/>
            </a:pPr>
            <a:r>
              <a:rPr lang="en-GB" sz="2800" dirty="0"/>
              <a:t>SW: Android Mobile Payment (HCE) &amp; DRM</a:t>
            </a:r>
          </a:p>
          <a:p>
            <a:pPr marL="1358900" lvl="3" indent="-381000">
              <a:defRPr sz="3000"/>
            </a:pPr>
            <a:r>
              <a:rPr lang="en-GB" sz="2800" dirty="0"/>
              <a:t>Smart-cards, -meters, IOT, …</a:t>
            </a:r>
          </a:p>
          <a:p>
            <a:pPr marL="1054100" lvl="2" indent="-381000">
              <a:defRPr sz="3000"/>
            </a:pPr>
            <a:r>
              <a:rPr lang="en-GB" sz="2800" dirty="0"/>
              <a:t>HW: Side channel &amp; Fault injection attacks</a:t>
            </a:r>
          </a:p>
          <a:p>
            <a:pPr marL="723900" lvl="1" indent="-381000">
              <a:defRPr sz="3000"/>
            </a:pPr>
            <a:r>
              <a:rPr lang="en-GB" b="1" dirty="0"/>
              <a:t>Likes</a:t>
            </a:r>
            <a:r>
              <a:rPr lang="en-GB" dirty="0"/>
              <a:t>:</a:t>
            </a:r>
          </a:p>
          <a:p>
            <a:pPr marL="1054100" lvl="2" indent="-381000">
              <a:defRPr sz="3000"/>
            </a:pPr>
            <a:r>
              <a:rPr lang="en-GB" sz="2800" dirty="0"/>
              <a:t>RE &amp; Embedded &amp; Exploiting &amp; Crypto</a:t>
            </a:r>
          </a:p>
          <a:p>
            <a:pPr marL="1054100" lvl="2" indent="-381000">
              <a:defRPr sz="3000"/>
            </a:pPr>
            <a:r>
              <a:rPr lang="en-GB" sz="2800" dirty="0"/>
              <a:t>Read/Write Source Code</a:t>
            </a:r>
          </a:p>
          <a:p>
            <a:pPr marL="1054100" lvl="2" indent="-381000">
              <a:defRPr sz="3000"/>
            </a:pPr>
            <a:r>
              <a:rPr lang="en-GB" sz="2800" dirty="0"/>
              <a:t>Automate/Hook/</a:t>
            </a:r>
            <a:r>
              <a:rPr lang="en-GB" sz="2800" dirty="0" err="1"/>
              <a:t>Pwn</a:t>
            </a:r>
            <a:r>
              <a:rPr lang="en-GB" sz="2800" dirty="0"/>
              <a:t>/Outsmart stuff </a:t>
            </a:r>
          </a:p>
          <a:p>
            <a:pPr marL="723900" lvl="1" indent="-381000">
              <a:defRPr sz="3000"/>
            </a:pPr>
            <a:r>
              <a:rPr lang="en-GB" b="1" dirty="0"/>
              <a:t>Hobbies</a:t>
            </a:r>
            <a:r>
              <a:rPr lang="en-GB" dirty="0"/>
              <a:t>: </a:t>
            </a:r>
          </a:p>
          <a:p>
            <a:pPr marL="1054100" lvl="2" indent="-381000">
              <a:defRPr sz="3000"/>
            </a:pPr>
            <a:r>
              <a:rPr lang="en-GB" sz="2800" dirty="0"/>
              <a:t>Chess player, swimming, biking, running, nature, cooking, traveling </a:t>
            </a:r>
          </a:p>
          <a:p>
            <a:pPr marL="342900" lvl="1" indent="0">
              <a:buNone/>
              <a:defRPr sz="3000"/>
            </a:pPr>
            <a:endParaRPr lang="en-GB" u="sng" dirty="0">
              <a:hlinkClick r:id="rId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FF3B0A-4E6A-428C-B7C0-D898206AE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r="11783"/>
          <a:stretch/>
        </p:blipFill>
        <p:spPr>
          <a:xfrm>
            <a:off x="8562154" y="2214332"/>
            <a:ext cx="4424615" cy="6024906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why are we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are we here</a:t>
            </a:r>
          </a:p>
        </p:txBody>
      </p:sp>
      <p:sp>
        <p:nvSpPr>
          <p:cNvPr id="355" name="Threat Intel is important!…"/>
          <p:cNvSpPr txBox="1"/>
          <p:nvPr/>
        </p:nvSpPr>
        <p:spPr>
          <a:xfrm>
            <a:off x="888136" y="1809508"/>
            <a:ext cx="10951716" cy="71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dirty="0"/>
              <a:t>Showcase </a:t>
            </a:r>
            <a:r>
              <a:rPr lang="en-GB" b="1" dirty="0" err="1"/>
              <a:t>APKiD</a:t>
            </a:r>
            <a:r>
              <a:rPr lang="en-GB" dirty="0"/>
              <a:t>; </a:t>
            </a:r>
            <a:r>
              <a:rPr lang="en-GB" sz="2400" i="1" dirty="0"/>
              <a:t>The “PEID” of Android Apps</a:t>
            </a:r>
            <a:endParaRPr lang="en-GB" i="1" dirty="0"/>
          </a:p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FontTx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dirty="0"/>
              <a:t>Identification of mobile security products, piracy, and how APK was built</a:t>
            </a:r>
          </a:p>
          <a:p>
            <a:pPr marL="279400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b="1" dirty="0" err="1"/>
              <a:t>APKiD</a:t>
            </a:r>
            <a:r>
              <a:rPr lang="en-GB" dirty="0"/>
              <a:t> u</a:t>
            </a:r>
            <a:r>
              <a:rPr dirty="0"/>
              <a:t>sed for many purposes:</a:t>
            </a:r>
            <a:endParaRPr lang="en-US" dirty="0"/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US" dirty="0"/>
              <a:t>Which apps could potentially contain malware? Tampered?</a:t>
            </a:r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b="1" dirty="0"/>
              <a:t>Which</a:t>
            </a:r>
            <a:r>
              <a:rPr b="1" dirty="0"/>
              <a:t> </a:t>
            </a:r>
            <a:r>
              <a:rPr lang="en-GB" b="1" dirty="0"/>
              <a:t>apps are obfuscated/packed? Which protector?</a:t>
            </a:r>
            <a:endParaRPr b="1" dirty="0"/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dirty="0"/>
              <a:t>Has the DEX been compiled in unusual ways? Anomalies?</a:t>
            </a:r>
          </a:p>
          <a:p>
            <a:pPr marL="1041400" lvl="1" indent="-279400" algn="l">
              <a:lnSpc>
                <a:spcPct val="240000"/>
              </a:lnSpc>
              <a:buClr>
                <a:srgbClr val="5B5B5B"/>
              </a:buClr>
              <a:buSzPct val="50000"/>
              <a:buChar char="•"/>
              <a:defRPr sz="2800">
                <a:latin typeface="Avenir Next W1G Regular"/>
                <a:ea typeface="Avenir Next W1G Regular"/>
                <a:cs typeface="Avenir Next W1G Regular"/>
                <a:sym typeface="Avenir Next W1G Regular"/>
              </a:defRPr>
            </a:pPr>
            <a:r>
              <a:rPr lang="en-GB" dirty="0"/>
              <a:t>Anti-debugging, anti-emulation, …</a:t>
            </a:r>
            <a:endParaRPr dirty="0"/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4429" y="7880017"/>
            <a:ext cx="3925191" cy="175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A9E3A-D2BD-4686-83F8-4E26E9121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28" y="689151"/>
            <a:ext cx="4607422" cy="19421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ounded Rectangle"/>
          <p:cNvSpPr/>
          <p:nvPr/>
        </p:nvSpPr>
        <p:spPr>
          <a:xfrm>
            <a:off x="949325" y="835421"/>
            <a:ext cx="11106150" cy="4158805"/>
          </a:xfrm>
          <a:prstGeom prst="roundRect">
            <a:avLst>
              <a:gd name="adj" fmla="val 11304"/>
            </a:avLst>
          </a:prstGeom>
          <a:blipFill>
            <a:blip r:embed="rId2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9" name="Current Android                 tool landscape"/>
          <p:cNvSpPr txBox="1"/>
          <p:nvPr/>
        </p:nvSpPr>
        <p:spPr>
          <a:xfrm>
            <a:off x="3212306" y="1956661"/>
            <a:ext cx="5227393" cy="204158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 cap="all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		how </a:t>
            </a:r>
            <a:r>
              <a:rPr lang="en-GB" dirty="0" err="1"/>
              <a:t>apkid</a:t>
            </a:r>
            <a:endParaRPr lang="en-GB" dirty="0"/>
          </a:p>
          <a:p>
            <a:r>
              <a:rPr lang="en-GB" dirty="0"/>
              <a:t>		works</a:t>
            </a:r>
            <a:endParaRPr dirty="0"/>
          </a:p>
        </p:txBody>
      </p:sp>
      <p:sp>
        <p:nvSpPr>
          <p:cNvPr id="370" name="Rounded Rectangle"/>
          <p:cNvSpPr/>
          <p:nvPr/>
        </p:nvSpPr>
        <p:spPr>
          <a:xfrm>
            <a:off x="1590675" y="6218932"/>
            <a:ext cx="9823450" cy="1569294"/>
          </a:xfrm>
          <a:prstGeom prst="roundRect">
            <a:avLst>
              <a:gd name="adj" fmla="val 29956"/>
            </a:avLst>
          </a:prstGeom>
          <a:blipFill>
            <a:blip r:embed="rId2">
              <a:alphaModFix amt="35000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Tools and Evolution"/>
          <p:cNvSpPr txBox="1"/>
          <p:nvPr/>
        </p:nvSpPr>
        <p:spPr>
          <a:xfrm>
            <a:off x="5644796" y="6721450"/>
            <a:ext cx="1715213" cy="564257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lang="en-GB" dirty="0"/>
              <a:t>The Basics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application/vnd.android.package-archive"/>
          <p:cNvSpPr txBox="1">
            <a:spLocks noGrp="1"/>
          </p:cNvSpPr>
          <p:nvPr>
            <p:ph type="body" idx="13"/>
          </p:nvPr>
        </p:nvSpPr>
        <p:spPr>
          <a:xfrm>
            <a:off x="1072160" y="889000"/>
            <a:ext cx="5267580" cy="419100"/>
          </a:xfrm>
          <a:prstGeom prst="rect">
            <a:avLst/>
          </a:prstGeom>
        </p:spPr>
        <p:txBody>
          <a:bodyPr/>
          <a:lstStyle/>
          <a:p>
            <a:r>
              <a:t>application/vnd.android.package-archive</a:t>
            </a:r>
          </a:p>
        </p:txBody>
      </p:sp>
      <p:sp>
        <p:nvSpPr>
          <p:cNvPr id="374" name="Android application Packaging (APK)"/>
          <p:cNvSpPr txBox="1">
            <a:spLocks noGrp="1"/>
          </p:cNvSpPr>
          <p:nvPr>
            <p:ph type="title"/>
          </p:nvPr>
        </p:nvSpPr>
        <p:spPr>
          <a:xfrm>
            <a:off x="474612" y="209550"/>
            <a:ext cx="12155538" cy="800100"/>
          </a:xfrm>
          <a:prstGeom prst="rect">
            <a:avLst/>
          </a:prstGeom>
        </p:spPr>
        <p:txBody>
          <a:bodyPr/>
          <a:lstStyle/>
          <a:p>
            <a:r>
              <a:t>Android application Packaging (APK)</a:t>
            </a:r>
          </a:p>
        </p:txBody>
      </p:sp>
      <p:sp>
        <p:nvSpPr>
          <p:cNvPr id="375" name=""/>
          <p:cNvSpPr txBox="1"/>
          <p:nvPr/>
        </p:nvSpPr>
        <p:spPr>
          <a:xfrm>
            <a:off x="759345" y="1456481"/>
            <a:ext cx="868910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</a:t>
            </a:r>
          </a:p>
        </p:txBody>
      </p:sp>
      <p:sp>
        <p:nvSpPr>
          <p:cNvPr id="376" name="Blah.apk"/>
          <p:cNvSpPr txBox="1"/>
          <p:nvPr/>
        </p:nvSpPr>
        <p:spPr>
          <a:xfrm>
            <a:off x="1864194" y="1746250"/>
            <a:ext cx="119921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Blah.apk</a:t>
            </a:r>
          </a:p>
        </p:txBody>
      </p:sp>
      <p:sp>
        <p:nvSpPr>
          <p:cNvPr id="377" name="META-INF/"/>
          <p:cNvSpPr txBox="1"/>
          <p:nvPr/>
        </p:nvSpPr>
        <p:spPr>
          <a:xfrm>
            <a:off x="3494671" y="2578100"/>
            <a:ext cx="149425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META-INF/</a:t>
            </a:r>
          </a:p>
        </p:txBody>
      </p:sp>
      <p:sp>
        <p:nvSpPr>
          <p:cNvPr id="378" name="MANIFEST.MF CERT_NAME.(RSA | DSA) CERT_NAME.SF"/>
          <p:cNvSpPr txBox="1"/>
          <p:nvPr/>
        </p:nvSpPr>
        <p:spPr>
          <a:xfrm>
            <a:off x="5053088" y="2578100"/>
            <a:ext cx="327962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MANIFEST.MF</a:t>
            </a:r>
            <a:br/>
            <a:r>
              <a:t>CERT_NAME.(RSA | DSA)</a:t>
            </a:r>
            <a:br/>
            <a:r>
              <a:t>CERT_NAME.SF</a:t>
            </a:r>
          </a:p>
        </p:txBody>
      </p:sp>
      <p:sp>
        <p:nvSpPr>
          <p:cNvPr id="379" name="lib/"/>
          <p:cNvSpPr txBox="1"/>
          <p:nvPr/>
        </p:nvSpPr>
        <p:spPr>
          <a:xfrm>
            <a:off x="3442107" y="3721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lib/</a:t>
            </a:r>
          </a:p>
        </p:txBody>
      </p:sp>
      <p:sp>
        <p:nvSpPr>
          <p:cNvPr id="380" name="armeabi(-v7a)/ arm64-v8a/…"/>
          <p:cNvSpPr txBox="1"/>
          <p:nvPr/>
        </p:nvSpPr>
        <p:spPr>
          <a:xfrm>
            <a:off x="5053088" y="3727450"/>
            <a:ext cx="195303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armeabi(-v7a)/</a:t>
            </a:r>
            <a:br/>
            <a:r>
              <a:t>arm64-v8a/</a:t>
            </a:r>
          </a:p>
          <a:p>
            <a:pPr algn="l"/>
            <a:r>
              <a:t>x86/</a:t>
            </a:r>
            <a:br/>
            <a:r>
              <a:t>mips/</a:t>
            </a:r>
          </a:p>
        </p:txBody>
      </p:sp>
      <p:sp>
        <p:nvSpPr>
          <p:cNvPr id="381" name="lib*.so"/>
          <p:cNvSpPr txBox="1"/>
          <p:nvPr/>
        </p:nvSpPr>
        <p:spPr>
          <a:xfrm>
            <a:off x="7212088" y="3733800"/>
            <a:ext cx="9142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lib*.so</a:t>
            </a:r>
          </a:p>
        </p:txBody>
      </p:sp>
      <p:sp>
        <p:nvSpPr>
          <p:cNvPr id="382" name="res/"/>
          <p:cNvSpPr txBox="1"/>
          <p:nvPr/>
        </p:nvSpPr>
        <p:spPr>
          <a:xfrm>
            <a:off x="3442107" y="5245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res/</a:t>
            </a:r>
          </a:p>
        </p:txBody>
      </p:sp>
      <p:sp>
        <p:nvSpPr>
          <p:cNvPr id="383" name="drawable-*/ xml/…"/>
          <p:cNvSpPr txBox="1"/>
          <p:nvPr/>
        </p:nvSpPr>
        <p:spPr>
          <a:xfrm>
            <a:off x="5053088" y="5251450"/>
            <a:ext cx="160294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drawable-*/</a:t>
            </a:r>
            <a:br/>
            <a:r>
              <a:t>xml/</a:t>
            </a:r>
          </a:p>
          <a:p>
            <a:pPr algn="l"/>
            <a:r>
              <a:t>raw/</a:t>
            </a:r>
            <a:br/>
            <a:r>
              <a:t>…</a:t>
            </a:r>
          </a:p>
        </p:txBody>
      </p:sp>
      <p:sp>
        <p:nvSpPr>
          <p:cNvPr id="384" name="*.png *.xml …"/>
          <p:cNvSpPr txBox="1"/>
          <p:nvPr/>
        </p:nvSpPr>
        <p:spPr>
          <a:xfrm>
            <a:off x="7135888" y="5257800"/>
            <a:ext cx="82341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*.png</a:t>
            </a:r>
            <a:br/>
            <a:r>
              <a:t>*.xml</a:t>
            </a:r>
            <a:br/>
            <a:r>
              <a:t>…</a:t>
            </a:r>
          </a:p>
        </p:txBody>
      </p:sp>
      <p:sp>
        <p:nvSpPr>
          <p:cNvPr id="385" name="assets/"/>
          <p:cNvSpPr txBox="1"/>
          <p:nvPr/>
        </p:nvSpPr>
        <p:spPr>
          <a:xfrm>
            <a:off x="3442107" y="6769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assets/</a:t>
            </a:r>
          </a:p>
        </p:txBody>
      </p:sp>
      <p:sp>
        <p:nvSpPr>
          <p:cNvPr id="386" name="*"/>
          <p:cNvSpPr txBox="1"/>
          <p:nvPr/>
        </p:nvSpPr>
        <p:spPr>
          <a:xfrm>
            <a:off x="5053088" y="6781800"/>
            <a:ext cx="2383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*</a:t>
            </a:r>
          </a:p>
        </p:txBody>
      </p:sp>
      <p:sp>
        <p:nvSpPr>
          <p:cNvPr id="387" name="Line"/>
          <p:cNvSpPr/>
          <p:nvPr/>
        </p:nvSpPr>
        <p:spPr>
          <a:xfrm>
            <a:off x="2185133" y="369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2185133" y="521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2185133" y="6743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2185133" y="7251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AndroidManifest.xml"/>
          <p:cNvSpPr txBox="1"/>
          <p:nvPr/>
        </p:nvSpPr>
        <p:spPr>
          <a:xfrm>
            <a:off x="2118975" y="7277100"/>
            <a:ext cx="28173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AndroidManifest.xml</a:t>
            </a:r>
          </a:p>
        </p:txBody>
      </p:sp>
      <p:sp>
        <p:nvSpPr>
          <p:cNvPr id="392" name="Line"/>
          <p:cNvSpPr/>
          <p:nvPr/>
        </p:nvSpPr>
        <p:spPr>
          <a:xfrm>
            <a:off x="2185133" y="775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classes.dex"/>
          <p:cNvSpPr txBox="1"/>
          <p:nvPr/>
        </p:nvSpPr>
        <p:spPr>
          <a:xfrm>
            <a:off x="2841635" y="7785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classes.dex</a:t>
            </a:r>
          </a:p>
        </p:txBody>
      </p:sp>
      <p:sp>
        <p:nvSpPr>
          <p:cNvPr id="394" name="Line"/>
          <p:cNvSpPr/>
          <p:nvPr/>
        </p:nvSpPr>
        <p:spPr>
          <a:xfrm>
            <a:off x="2185133" y="8267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resources.arsc"/>
          <p:cNvSpPr txBox="1"/>
          <p:nvPr/>
        </p:nvSpPr>
        <p:spPr>
          <a:xfrm>
            <a:off x="2841635" y="8293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resources.arsc</a:t>
            </a:r>
          </a:p>
        </p:txBody>
      </p:sp>
      <p:sp>
        <p:nvSpPr>
          <p:cNvPr id="396" name=""/>
          <p:cNvSpPr txBox="1"/>
          <p:nvPr/>
        </p:nvSpPr>
        <p:spPr>
          <a:xfrm>
            <a:off x="2256358" y="2579189"/>
            <a:ext cx="999084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</a:t>
            </a:r>
          </a:p>
        </p:txBody>
      </p:sp>
      <p:sp>
        <p:nvSpPr>
          <p:cNvPr id="397" name=""/>
          <p:cNvSpPr txBox="1"/>
          <p:nvPr/>
        </p:nvSpPr>
        <p:spPr>
          <a:xfrm>
            <a:off x="2184151" y="5317281"/>
            <a:ext cx="1143498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</a:t>
            </a:r>
          </a:p>
        </p:txBody>
      </p:sp>
      <p:sp>
        <p:nvSpPr>
          <p:cNvPr id="398" name=""/>
          <p:cNvSpPr txBox="1"/>
          <p:nvPr/>
        </p:nvSpPr>
        <p:spPr>
          <a:xfrm>
            <a:off x="2363142" y="3952031"/>
            <a:ext cx="785516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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2">
            <a:alphaModFix amt="39802"/>
            <a:extLst/>
          </a:blip>
          <a:stretch>
            <a:fillRect/>
          </a:stretch>
        </p:blipFill>
        <p:spPr>
          <a:xfrm rot="16200000">
            <a:off x="-2129582" y="5784849"/>
            <a:ext cx="6646764" cy="76201"/>
          </a:xfrm>
          <a:prstGeom prst="rect">
            <a:avLst/>
          </a:prstGeom>
        </p:spPr>
      </p:pic>
      <p:pic>
        <p:nvPicPr>
          <p:cNvPr id="40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895023"/>
            <a:ext cx="861715" cy="352235"/>
          </a:xfrm>
          <a:prstGeom prst="rect">
            <a:avLst/>
          </a:prstGeom>
        </p:spPr>
      </p:pic>
      <p:pic>
        <p:nvPicPr>
          <p:cNvPr id="40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4165023"/>
            <a:ext cx="861715" cy="352235"/>
          </a:xfrm>
          <a:prstGeom prst="rect">
            <a:avLst/>
          </a:prstGeom>
        </p:spPr>
      </p:pic>
      <p:pic>
        <p:nvPicPr>
          <p:cNvPr id="405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5689023"/>
            <a:ext cx="861715" cy="352235"/>
          </a:xfrm>
          <a:prstGeom prst="rect">
            <a:avLst/>
          </a:prstGeom>
        </p:spPr>
      </p:pic>
      <p:pic>
        <p:nvPicPr>
          <p:cNvPr id="40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6832023"/>
            <a:ext cx="861715" cy="352235"/>
          </a:xfrm>
          <a:prstGeom prst="rect">
            <a:avLst/>
          </a:prstGeom>
        </p:spPr>
      </p:pic>
      <p:pic>
        <p:nvPicPr>
          <p:cNvPr id="409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7340023"/>
            <a:ext cx="861715" cy="352235"/>
          </a:xfrm>
          <a:prstGeom prst="rect">
            <a:avLst/>
          </a:prstGeom>
        </p:spPr>
      </p:pic>
      <p:pic>
        <p:nvPicPr>
          <p:cNvPr id="41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7848023"/>
            <a:ext cx="861715" cy="352235"/>
          </a:xfrm>
          <a:prstGeom prst="rect">
            <a:avLst/>
          </a:prstGeom>
        </p:spPr>
      </p:pic>
      <p:pic>
        <p:nvPicPr>
          <p:cNvPr id="41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8356023"/>
            <a:ext cx="861715" cy="352235"/>
          </a:xfrm>
          <a:prstGeom prst="rect">
            <a:avLst/>
          </a:prstGeom>
        </p:spPr>
      </p:pic>
      <p:pic>
        <p:nvPicPr>
          <p:cNvPr id="415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8914823"/>
            <a:ext cx="861715" cy="352235"/>
          </a:xfrm>
          <a:prstGeom prst="rect">
            <a:avLst/>
          </a:prstGeom>
        </p:spPr>
      </p:pic>
      <p:sp>
        <p:nvSpPr>
          <p:cNvPr id="417" name="Line"/>
          <p:cNvSpPr/>
          <p:nvPr/>
        </p:nvSpPr>
        <p:spPr>
          <a:xfrm>
            <a:off x="2185133" y="877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8" name="*"/>
          <p:cNvSpPr txBox="1"/>
          <p:nvPr/>
        </p:nvSpPr>
        <p:spPr>
          <a:xfrm>
            <a:off x="2841635" y="8801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*</a:t>
            </a:r>
          </a:p>
        </p:txBody>
      </p:sp>
      <p:sp>
        <p:nvSpPr>
          <p:cNvPr id="39" name="Rounded Rectangle">
            <a:extLst>
              <a:ext uri="{FF2B5EF4-FFF2-40B4-BE49-F238E27FC236}">
                <a16:creationId xmlns:a16="http://schemas.microsoft.com/office/drawing/2014/main" id="{78DB66CA-09E8-4B72-B992-291C7CA0577E}"/>
              </a:ext>
            </a:extLst>
          </p:cNvPr>
          <p:cNvSpPr/>
          <p:nvPr/>
        </p:nvSpPr>
        <p:spPr>
          <a:xfrm>
            <a:off x="7579710" y="1534471"/>
            <a:ext cx="5092205" cy="1024038"/>
          </a:xfrm>
          <a:prstGeom prst="roundRect">
            <a:avLst>
              <a:gd name="adj" fmla="val 36311"/>
            </a:avLst>
          </a:prstGeom>
          <a:solidFill>
            <a:schemeClr val="accent1">
              <a:hueOff val="47394"/>
              <a:satOff val="-25753"/>
              <a:lumOff val="-7544"/>
              <a:alpha val="85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/>
          </a:p>
        </p:txBody>
      </p:sp>
      <p:sp>
        <p:nvSpPr>
          <p:cNvPr id="40" name="Two resources we care about for this presentation specifically">
            <a:extLst>
              <a:ext uri="{FF2B5EF4-FFF2-40B4-BE49-F238E27FC236}">
                <a16:creationId xmlns:a16="http://schemas.microsoft.com/office/drawing/2014/main" id="{FED475BC-E1CA-4518-87A6-2F6789C7980C}"/>
              </a:ext>
            </a:extLst>
          </p:cNvPr>
          <p:cNvSpPr txBox="1"/>
          <p:nvPr/>
        </p:nvSpPr>
        <p:spPr>
          <a:xfrm>
            <a:off x="9039487" y="1639444"/>
            <a:ext cx="2050241" cy="71814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sz="4000" dirty="0"/>
              <a:t>APK = ZIP</a:t>
            </a:r>
            <a:endParaRPr sz="40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application/vnd.android.package-archive"/>
          <p:cNvSpPr txBox="1">
            <a:spLocks noGrp="1"/>
          </p:cNvSpPr>
          <p:nvPr>
            <p:ph type="body" idx="13"/>
          </p:nvPr>
        </p:nvSpPr>
        <p:spPr>
          <a:xfrm>
            <a:off x="1072160" y="889000"/>
            <a:ext cx="5267580" cy="419100"/>
          </a:xfrm>
          <a:prstGeom prst="rect">
            <a:avLst/>
          </a:prstGeom>
        </p:spPr>
        <p:txBody>
          <a:bodyPr/>
          <a:lstStyle/>
          <a:p>
            <a:r>
              <a:t>application/vnd.android.package-archive</a:t>
            </a:r>
          </a:p>
        </p:txBody>
      </p:sp>
      <p:sp>
        <p:nvSpPr>
          <p:cNvPr id="421" name="Android application Packaging (APK)"/>
          <p:cNvSpPr txBox="1">
            <a:spLocks noGrp="1"/>
          </p:cNvSpPr>
          <p:nvPr>
            <p:ph type="title"/>
          </p:nvPr>
        </p:nvSpPr>
        <p:spPr>
          <a:xfrm>
            <a:off x="474612" y="209550"/>
            <a:ext cx="12155538" cy="800100"/>
          </a:xfrm>
          <a:prstGeom prst="rect">
            <a:avLst/>
          </a:prstGeom>
        </p:spPr>
        <p:txBody>
          <a:bodyPr/>
          <a:lstStyle/>
          <a:p>
            <a:r>
              <a:t>Android application Packaging (APK)</a:t>
            </a:r>
          </a:p>
        </p:txBody>
      </p:sp>
      <p:sp>
        <p:nvSpPr>
          <p:cNvPr id="422" name=""/>
          <p:cNvSpPr txBox="1"/>
          <p:nvPr/>
        </p:nvSpPr>
        <p:spPr>
          <a:xfrm>
            <a:off x="759345" y="1456481"/>
            <a:ext cx="868910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</a:t>
            </a:r>
          </a:p>
        </p:txBody>
      </p:sp>
      <p:sp>
        <p:nvSpPr>
          <p:cNvPr id="423" name="Blah.apk"/>
          <p:cNvSpPr txBox="1"/>
          <p:nvPr/>
        </p:nvSpPr>
        <p:spPr>
          <a:xfrm>
            <a:off x="1921985" y="1747927"/>
            <a:ext cx="108363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>
                <a:highlight>
                  <a:srgbClr val="FFFF00"/>
                </a:highlight>
              </a:rPr>
              <a:t>Blah.apk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424" name="META-INF/"/>
          <p:cNvSpPr txBox="1"/>
          <p:nvPr/>
        </p:nvSpPr>
        <p:spPr>
          <a:xfrm>
            <a:off x="3494671" y="2578100"/>
            <a:ext cx="149425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META-INF/</a:t>
            </a:r>
          </a:p>
        </p:txBody>
      </p:sp>
      <p:sp>
        <p:nvSpPr>
          <p:cNvPr id="425" name="MANIFEST.MF CERT_NAME.(RSA | DSA) CERT_NAME.SF"/>
          <p:cNvSpPr txBox="1"/>
          <p:nvPr/>
        </p:nvSpPr>
        <p:spPr>
          <a:xfrm>
            <a:off x="5053088" y="2578100"/>
            <a:ext cx="327962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MANIFEST.MF</a:t>
            </a:r>
            <a:br/>
            <a:r>
              <a:t>CERT_NAME.(RSA | DSA)</a:t>
            </a:r>
            <a:br/>
            <a:r>
              <a:t>CERT_NAME.SF</a:t>
            </a:r>
          </a:p>
        </p:txBody>
      </p:sp>
      <p:sp>
        <p:nvSpPr>
          <p:cNvPr id="426" name="lib/"/>
          <p:cNvSpPr txBox="1"/>
          <p:nvPr/>
        </p:nvSpPr>
        <p:spPr>
          <a:xfrm>
            <a:off x="3442107" y="3721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lib/</a:t>
            </a:r>
          </a:p>
        </p:txBody>
      </p:sp>
      <p:sp>
        <p:nvSpPr>
          <p:cNvPr id="427" name="armeabi(-v7a)/ arm64-v8a/…"/>
          <p:cNvSpPr txBox="1"/>
          <p:nvPr/>
        </p:nvSpPr>
        <p:spPr>
          <a:xfrm>
            <a:off x="5053088" y="3727450"/>
            <a:ext cx="195303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 err="1"/>
              <a:t>armeabi</a:t>
            </a:r>
            <a:r>
              <a:rPr dirty="0"/>
              <a:t>(-v7a)/</a:t>
            </a:r>
            <a:br>
              <a:rPr dirty="0"/>
            </a:br>
            <a:r>
              <a:rPr dirty="0"/>
              <a:t>arm64-v8a/</a:t>
            </a:r>
          </a:p>
          <a:p>
            <a:pPr algn="l"/>
            <a:r>
              <a:rPr dirty="0"/>
              <a:t>x86/</a:t>
            </a:r>
            <a:br>
              <a:rPr dirty="0"/>
            </a:br>
            <a:r>
              <a:rPr dirty="0" err="1"/>
              <a:t>mips</a:t>
            </a:r>
            <a:r>
              <a:rPr dirty="0"/>
              <a:t>/</a:t>
            </a:r>
          </a:p>
        </p:txBody>
      </p:sp>
      <p:sp>
        <p:nvSpPr>
          <p:cNvPr id="428" name="lib*.so"/>
          <p:cNvSpPr txBox="1"/>
          <p:nvPr/>
        </p:nvSpPr>
        <p:spPr>
          <a:xfrm>
            <a:off x="7212088" y="3735477"/>
            <a:ext cx="84959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>
                <a:highlight>
                  <a:srgbClr val="FFFF00"/>
                </a:highlight>
              </a:rPr>
              <a:t>lib*.so</a:t>
            </a:r>
          </a:p>
        </p:txBody>
      </p:sp>
      <p:sp>
        <p:nvSpPr>
          <p:cNvPr id="429" name="res/"/>
          <p:cNvSpPr txBox="1"/>
          <p:nvPr/>
        </p:nvSpPr>
        <p:spPr>
          <a:xfrm>
            <a:off x="3442107" y="5245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res/</a:t>
            </a:r>
          </a:p>
        </p:txBody>
      </p:sp>
      <p:sp>
        <p:nvSpPr>
          <p:cNvPr id="430" name="drawable-*/ xml/…"/>
          <p:cNvSpPr txBox="1"/>
          <p:nvPr/>
        </p:nvSpPr>
        <p:spPr>
          <a:xfrm>
            <a:off x="5053088" y="5251450"/>
            <a:ext cx="160294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drawable-*/</a:t>
            </a:r>
            <a:br/>
            <a:r>
              <a:t>xml/</a:t>
            </a:r>
          </a:p>
          <a:p>
            <a:pPr algn="l"/>
            <a:r>
              <a:t>raw/</a:t>
            </a:r>
            <a:br/>
            <a:r>
              <a:t>…</a:t>
            </a:r>
          </a:p>
        </p:txBody>
      </p:sp>
      <p:sp>
        <p:nvSpPr>
          <p:cNvPr id="431" name="*.png *.xml …"/>
          <p:cNvSpPr txBox="1"/>
          <p:nvPr/>
        </p:nvSpPr>
        <p:spPr>
          <a:xfrm>
            <a:off x="7135888" y="5257800"/>
            <a:ext cx="82341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*.png</a:t>
            </a:r>
            <a:br/>
            <a:r>
              <a:t>*.xml</a:t>
            </a:r>
            <a:br/>
            <a:r>
              <a:t>…</a:t>
            </a:r>
          </a:p>
        </p:txBody>
      </p:sp>
      <p:sp>
        <p:nvSpPr>
          <p:cNvPr id="432" name="assets/"/>
          <p:cNvSpPr txBox="1"/>
          <p:nvPr/>
        </p:nvSpPr>
        <p:spPr>
          <a:xfrm>
            <a:off x="3442107" y="6769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rPr dirty="0">
                <a:highlight>
                  <a:srgbClr val="FFFF00"/>
                </a:highlight>
              </a:rPr>
              <a:t>assets/</a:t>
            </a:r>
          </a:p>
        </p:txBody>
      </p:sp>
      <p:sp>
        <p:nvSpPr>
          <p:cNvPr id="433" name="*"/>
          <p:cNvSpPr txBox="1"/>
          <p:nvPr/>
        </p:nvSpPr>
        <p:spPr>
          <a:xfrm>
            <a:off x="5053088" y="6781800"/>
            <a:ext cx="2383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*</a:t>
            </a:r>
          </a:p>
        </p:txBody>
      </p:sp>
      <p:sp>
        <p:nvSpPr>
          <p:cNvPr id="434" name="Line"/>
          <p:cNvSpPr/>
          <p:nvPr/>
        </p:nvSpPr>
        <p:spPr>
          <a:xfrm>
            <a:off x="2185133" y="369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>
            <a:off x="2185133" y="521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Line"/>
          <p:cNvSpPr/>
          <p:nvPr/>
        </p:nvSpPr>
        <p:spPr>
          <a:xfrm>
            <a:off x="2185133" y="6743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2185133" y="7251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8" name="AndroidManifest.xml"/>
          <p:cNvSpPr txBox="1"/>
          <p:nvPr/>
        </p:nvSpPr>
        <p:spPr>
          <a:xfrm>
            <a:off x="2118975" y="7277100"/>
            <a:ext cx="28173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AndroidManifest.xml</a:t>
            </a:r>
          </a:p>
        </p:txBody>
      </p:sp>
      <p:sp>
        <p:nvSpPr>
          <p:cNvPr id="439" name="Line"/>
          <p:cNvSpPr/>
          <p:nvPr/>
        </p:nvSpPr>
        <p:spPr>
          <a:xfrm>
            <a:off x="2185133" y="775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classes.dex"/>
          <p:cNvSpPr txBox="1"/>
          <p:nvPr/>
        </p:nvSpPr>
        <p:spPr>
          <a:xfrm>
            <a:off x="2841635" y="7785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rPr dirty="0" err="1">
                <a:highlight>
                  <a:srgbClr val="FFFF00"/>
                </a:highlight>
              </a:rPr>
              <a:t>classes.dex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441" name="Line"/>
          <p:cNvSpPr/>
          <p:nvPr/>
        </p:nvSpPr>
        <p:spPr>
          <a:xfrm>
            <a:off x="2185133" y="8267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resources.arsc"/>
          <p:cNvSpPr txBox="1"/>
          <p:nvPr/>
        </p:nvSpPr>
        <p:spPr>
          <a:xfrm>
            <a:off x="2841635" y="8293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resources.arsc</a:t>
            </a:r>
          </a:p>
        </p:txBody>
      </p:sp>
      <p:sp>
        <p:nvSpPr>
          <p:cNvPr id="443" name=""/>
          <p:cNvSpPr txBox="1"/>
          <p:nvPr/>
        </p:nvSpPr>
        <p:spPr>
          <a:xfrm>
            <a:off x="2256358" y="2579189"/>
            <a:ext cx="999084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</a:t>
            </a:r>
          </a:p>
        </p:txBody>
      </p:sp>
      <p:sp>
        <p:nvSpPr>
          <p:cNvPr id="444" name=""/>
          <p:cNvSpPr txBox="1"/>
          <p:nvPr/>
        </p:nvSpPr>
        <p:spPr>
          <a:xfrm>
            <a:off x="2184151" y="5317281"/>
            <a:ext cx="1143498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</a:t>
            </a:r>
          </a:p>
        </p:txBody>
      </p:sp>
      <p:sp>
        <p:nvSpPr>
          <p:cNvPr id="445" name=""/>
          <p:cNvSpPr txBox="1"/>
          <p:nvPr/>
        </p:nvSpPr>
        <p:spPr>
          <a:xfrm>
            <a:off x="2363142" y="3952031"/>
            <a:ext cx="785516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</a:t>
            </a:r>
          </a:p>
        </p:txBody>
      </p:sp>
      <p:pic>
        <p:nvPicPr>
          <p:cNvPr id="446" name="Line" descr="Line"/>
          <p:cNvPicPr>
            <a:picLocks/>
          </p:cNvPicPr>
          <p:nvPr/>
        </p:nvPicPr>
        <p:blipFill>
          <a:blip r:embed="rId2">
            <a:alphaModFix amt="39802"/>
            <a:extLst/>
          </a:blip>
          <a:stretch>
            <a:fillRect/>
          </a:stretch>
        </p:blipFill>
        <p:spPr>
          <a:xfrm rot="16200000">
            <a:off x="-2129582" y="5784849"/>
            <a:ext cx="6646764" cy="76201"/>
          </a:xfrm>
          <a:prstGeom prst="rect">
            <a:avLst/>
          </a:prstGeom>
        </p:spPr>
      </p:pic>
      <p:pic>
        <p:nvPicPr>
          <p:cNvPr id="448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2895023"/>
            <a:ext cx="861715" cy="352235"/>
          </a:xfrm>
          <a:prstGeom prst="rect">
            <a:avLst/>
          </a:prstGeom>
        </p:spPr>
      </p:pic>
      <p:pic>
        <p:nvPicPr>
          <p:cNvPr id="45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4165023"/>
            <a:ext cx="861715" cy="352235"/>
          </a:xfrm>
          <a:prstGeom prst="rect">
            <a:avLst/>
          </a:prstGeom>
        </p:spPr>
      </p:pic>
      <p:pic>
        <p:nvPicPr>
          <p:cNvPr id="45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5689023"/>
            <a:ext cx="861715" cy="352235"/>
          </a:xfrm>
          <a:prstGeom prst="rect">
            <a:avLst/>
          </a:prstGeom>
        </p:spPr>
      </p:pic>
      <p:pic>
        <p:nvPicPr>
          <p:cNvPr id="454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6832023"/>
            <a:ext cx="861715" cy="352235"/>
          </a:xfrm>
          <a:prstGeom prst="rect">
            <a:avLst/>
          </a:prstGeom>
        </p:spPr>
      </p:pic>
      <p:pic>
        <p:nvPicPr>
          <p:cNvPr id="456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7340023"/>
            <a:ext cx="861715" cy="352235"/>
          </a:xfrm>
          <a:prstGeom prst="rect">
            <a:avLst/>
          </a:prstGeom>
        </p:spPr>
      </p:pic>
      <p:pic>
        <p:nvPicPr>
          <p:cNvPr id="458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7848023"/>
            <a:ext cx="861715" cy="352235"/>
          </a:xfrm>
          <a:prstGeom prst="rect">
            <a:avLst/>
          </a:prstGeom>
        </p:spPr>
      </p:pic>
      <p:pic>
        <p:nvPicPr>
          <p:cNvPr id="46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8356023"/>
            <a:ext cx="861715" cy="352235"/>
          </a:xfrm>
          <a:prstGeom prst="rect">
            <a:avLst/>
          </a:prstGeom>
        </p:spPr>
      </p:pic>
      <p:pic>
        <p:nvPicPr>
          <p:cNvPr id="46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8914823"/>
            <a:ext cx="861715" cy="352235"/>
          </a:xfrm>
          <a:prstGeom prst="rect">
            <a:avLst/>
          </a:prstGeom>
        </p:spPr>
      </p:pic>
      <p:sp>
        <p:nvSpPr>
          <p:cNvPr id="464" name="Line"/>
          <p:cNvSpPr/>
          <p:nvPr/>
        </p:nvSpPr>
        <p:spPr>
          <a:xfrm>
            <a:off x="2185133" y="877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  <a:alpha val="40000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*"/>
          <p:cNvSpPr txBox="1"/>
          <p:nvPr/>
        </p:nvSpPr>
        <p:spPr>
          <a:xfrm>
            <a:off x="2841635" y="8801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*</a:t>
            </a:r>
          </a:p>
        </p:txBody>
      </p:sp>
      <p:sp>
        <p:nvSpPr>
          <p:cNvPr id="466" name="Rounded Rectangle"/>
          <p:cNvSpPr/>
          <p:nvPr/>
        </p:nvSpPr>
        <p:spPr>
          <a:xfrm>
            <a:off x="7792291" y="1265867"/>
            <a:ext cx="5092205" cy="1024038"/>
          </a:xfrm>
          <a:prstGeom prst="roundRect">
            <a:avLst>
              <a:gd name="adj" fmla="val 36311"/>
            </a:avLst>
          </a:prstGeom>
          <a:solidFill>
            <a:schemeClr val="accent1">
              <a:hueOff val="47394"/>
              <a:satOff val="-25753"/>
              <a:lumOff val="-7544"/>
              <a:alpha val="85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/>
          </a:p>
        </p:txBody>
      </p:sp>
      <p:sp>
        <p:nvSpPr>
          <p:cNvPr id="467" name="Two resources we care about for this presentation specifically"/>
          <p:cNvSpPr txBox="1"/>
          <p:nvPr/>
        </p:nvSpPr>
        <p:spPr>
          <a:xfrm>
            <a:off x="8963244" y="1373521"/>
            <a:ext cx="2773195" cy="779701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Files </a:t>
            </a:r>
            <a:r>
              <a:rPr lang="en-GB" dirty="0" err="1"/>
              <a:t>APKiD</a:t>
            </a:r>
            <a:r>
              <a:rPr lang="en-GB" dirty="0"/>
              <a:t> cares</a:t>
            </a:r>
            <a:r>
              <a:rPr dirty="0"/>
              <a:t> about</a:t>
            </a:r>
            <a:endParaRPr lang="en-GB" dirty="0"/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 for</a:t>
            </a:r>
            <a:r>
              <a:rPr lang="en-GB" dirty="0"/>
              <a:t> identification</a:t>
            </a:r>
            <a:endParaRPr dirty="0"/>
          </a:p>
        </p:txBody>
      </p:sp>
      <p:pic>
        <p:nvPicPr>
          <p:cNvPr id="46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447370">
            <a:off x="7820627" y="2997125"/>
            <a:ext cx="2396162" cy="352235"/>
          </a:xfrm>
          <a:prstGeom prst="rect">
            <a:avLst/>
          </a:prstGeom>
        </p:spPr>
      </p:pic>
      <p:pic>
        <p:nvPicPr>
          <p:cNvPr id="470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387634">
            <a:off x="4538759" y="6843058"/>
            <a:ext cx="3549751" cy="352234"/>
          </a:xfrm>
          <a:prstGeom prst="rect">
            <a:avLst/>
          </a:prstGeom>
        </p:spPr>
      </p:pic>
      <p:pic>
        <p:nvPicPr>
          <p:cNvPr id="43" name="Line" descr="Line">
            <a:extLst>
              <a:ext uri="{FF2B5EF4-FFF2-40B4-BE49-F238E27FC236}">
                <a16:creationId xmlns:a16="http://schemas.microsoft.com/office/drawing/2014/main" id="{561CAD6D-526C-4978-812E-4D57B9186F54}"/>
              </a:ext>
            </a:extLst>
          </p:cNvPr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387634">
            <a:off x="4489925" y="5746009"/>
            <a:ext cx="3549751" cy="352234"/>
          </a:xfrm>
          <a:prstGeom prst="rect">
            <a:avLst/>
          </a:prstGeom>
        </p:spPr>
      </p:pic>
      <p:sp>
        <p:nvSpPr>
          <p:cNvPr id="52" name="Rounded Rectangle">
            <a:extLst>
              <a:ext uri="{FF2B5EF4-FFF2-40B4-BE49-F238E27FC236}">
                <a16:creationId xmlns:a16="http://schemas.microsoft.com/office/drawing/2014/main" id="{3A4056E5-94CB-4111-9CD9-6C599B51C3FB}"/>
              </a:ext>
            </a:extLst>
          </p:cNvPr>
          <p:cNvSpPr/>
          <p:nvPr/>
        </p:nvSpPr>
        <p:spPr>
          <a:xfrm>
            <a:off x="8408903" y="3811828"/>
            <a:ext cx="4376399" cy="1877191"/>
          </a:xfrm>
          <a:prstGeom prst="roundRect">
            <a:avLst>
              <a:gd name="adj" fmla="val 36311"/>
            </a:avLst>
          </a:prstGeom>
          <a:solidFill>
            <a:schemeClr val="accent1">
              <a:hueOff val="47394"/>
              <a:satOff val="-25753"/>
              <a:lumOff val="-7544"/>
              <a:alpha val="85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/>
          </a:p>
        </p:txBody>
      </p:sp>
      <p:sp>
        <p:nvSpPr>
          <p:cNvPr id="53" name="Two resources we care about for this presentation specifically">
            <a:extLst>
              <a:ext uri="{FF2B5EF4-FFF2-40B4-BE49-F238E27FC236}">
                <a16:creationId xmlns:a16="http://schemas.microsoft.com/office/drawing/2014/main" id="{9C1E42FC-1E13-4A1D-9720-9E95A8DF13CA}"/>
              </a:ext>
            </a:extLst>
          </p:cNvPr>
          <p:cNvSpPr txBox="1"/>
          <p:nvPr/>
        </p:nvSpPr>
        <p:spPr>
          <a:xfrm>
            <a:off x="9013977" y="3868894"/>
            <a:ext cx="3804859" cy="1795363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 err="1"/>
              <a:t>APKiD</a:t>
            </a:r>
            <a:r>
              <a:rPr lang="en-GB" dirty="0"/>
              <a:t> workflow: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- Unpacks files in ZIP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-  Read magic numbers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-  Apply Yara rules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-  Print results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application/vnd.android.package-archive"/>
          <p:cNvSpPr txBox="1">
            <a:spLocks noGrp="1"/>
          </p:cNvSpPr>
          <p:nvPr>
            <p:ph type="body" idx="13"/>
          </p:nvPr>
        </p:nvSpPr>
        <p:spPr>
          <a:xfrm>
            <a:off x="1072160" y="889000"/>
            <a:ext cx="5267580" cy="419100"/>
          </a:xfrm>
          <a:prstGeom prst="rect">
            <a:avLst/>
          </a:prstGeom>
        </p:spPr>
        <p:txBody>
          <a:bodyPr/>
          <a:lstStyle/>
          <a:p>
            <a:r>
              <a:t>application/vnd.android.package-archive</a:t>
            </a:r>
          </a:p>
        </p:txBody>
      </p:sp>
      <p:sp>
        <p:nvSpPr>
          <p:cNvPr id="759" name="Android application Packaging (APK)"/>
          <p:cNvSpPr txBox="1">
            <a:spLocks noGrp="1"/>
          </p:cNvSpPr>
          <p:nvPr>
            <p:ph type="title"/>
          </p:nvPr>
        </p:nvSpPr>
        <p:spPr>
          <a:xfrm>
            <a:off x="474612" y="209550"/>
            <a:ext cx="12155538" cy="800100"/>
          </a:xfrm>
          <a:prstGeom prst="rect">
            <a:avLst/>
          </a:prstGeom>
        </p:spPr>
        <p:txBody>
          <a:bodyPr/>
          <a:lstStyle/>
          <a:p>
            <a:r>
              <a:t>Android application Packaging (APK)</a:t>
            </a:r>
          </a:p>
        </p:txBody>
      </p:sp>
      <p:sp>
        <p:nvSpPr>
          <p:cNvPr id="760" name=""/>
          <p:cNvSpPr txBox="1"/>
          <p:nvPr/>
        </p:nvSpPr>
        <p:spPr>
          <a:xfrm>
            <a:off x="759345" y="1456481"/>
            <a:ext cx="868910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</a:t>
            </a:r>
          </a:p>
        </p:txBody>
      </p:sp>
      <p:sp>
        <p:nvSpPr>
          <p:cNvPr id="761" name="Blah.apk"/>
          <p:cNvSpPr txBox="1"/>
          <p:nvPr/>
        </p:nvSpPr>
        <p:spPr>
          <a:xfrm>
            <a:off x="1864194" y="1746250"/>
            <a:ext cx="119921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Blah.apk</a:t>
            </a:r>
          </a:p>
        </p:txBody>
      </p:sp>
      <p:sp>
        <p:nvSpPr>
          <p:cNvPr id="762" name="META-INF/"/>
          <p:cNvSpPr txBox="1"/>
          <p:nvPr/>
        </p:nvSpPr>
        <p:spPr>
          <a:xfrm>
            <a:off x="3494671" y="2578100"/>
            <a:ext cx="149425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META-INF/</a:t>
            </a:r>
          </a:p>
        </p:txBody>
      </p:sp>
      <p:sp>
        <p:nvSpPr>
          <p:cNvPr id="763" name="MANIFEST.MF CERT_NAME.(RSA | DSA) CERT_NAME.SF"/>
          <p:cNvSpPr txBox="1"/>
          <p:nvPr/>
        </p:nvSpPr>
        <p:spPr>
          <a:xfrm>
            <a:off x="5053088" y="2578100"/>
            <a:ext cx="327962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MANIFEST.MF</a:t>
            </a:r>
            <a:br/>
            <a:r>
              <a:t>CERT_NAME.(RSA | DSA)</a:t>
            </a:r>
            <a:br/>
            <a:r>
              <a:t>CERT_NAME.SF</a:t>
            </a:r>
          </a:p>
        </p:txBody>
      </p:sp>
      <p:sp>
        <p:nvSpPr>
          <p:cNvPr id="764" name="lib/"/>
          <p:cNvSpPr txBox="1"/>
          <p:nvPr/>
        </p:nvSpPr>
        <p:spPr>
          <a:xfrm>
            <a:off x="3442107" y="3721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lib/</a:t>
            </a:r>
          </a:p>
        </p:txBody>
      </p:sp>
      <p:sp>
        <p:nvSpPr>
          <p:cNvPr id="765" name="armeabi(-v7a)/ arm64-v8a/…"/>
          <p:cNvSpPr txBox="1"/>
          <p:nvPr/>
        </p:nvSpPr>
        <p:spPr>
          <a:xfrm>
            <a:off x="5053088" y="3727450"/>
            <a:ext cx="195303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armeabi(-v7a)/</a:t>
            </a:r>
            <a:br/>
            <a:r>
              <a:t>arm64-v8a/</a:t>
            </a:r>
          </a:p>
          <a:p>
            <a:pPr algn="l"/>
            <a:r>
              <a:t>x86/</a:t>
            </a:r>
            <a:br/>
            <a:r>
              <a:t>mips/</a:t>
            </a:r>
          </a:p>
        </p:txBody>
      </p:sp>
      <p:sp>
        <p:nvSpPr>
          <p:cNvPr id="766" name="lib*.so"/>
          <p:cNvSpPr txBox="1"/>
          <p:nvPr/>
        </p:nvSpPr>
        <p:spPr>
          <a:xfrm>
            <a:off x="7212088" y="3733800"/>
            <a:ext cx="9142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lib*.so</a:t>
            </a:r>
          </a:p>
        </p:txBody>
      </p:sp>
      <p:sp>
        <p:nvSpPr>
          <p:cNvPr id="767" name="res/"/>
          <p:cNvSpPr txBox="1"/>
          <p:nvPr/>
        </p:nvSpPr>
        <p:spPr>
          <a:xfrm>
            <a:off x="3442107" y="5245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res/</a:t>
            </a:r>
          </a:p>
        </p:txBody>
      </p:sp>
      <p:sp>
        <p:nvSpPr>
          <p:cNvPr id="768" name="drawable-*/ xml/…"/>
          <p:cNvSpPr txBox="1"/>
          <p:nvPr/>
        </p:nvSpPr>
        <p:spPr>
          <a:xfrm>
            <a:off x="5053088" y="5251450"/>
            <a:ext cx="160294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drawable-*/</a:t>
            </a:r>
            <a:br/>
            <a:r>
              <a:t>xml/</a:t>
            </a:r>
          </a:p>
          <a:p>
            <a:pPr algn="l"/>
            <a:r>
              <a:t>raw/</a:t>
            </a:r>
            <a:br/>
            <a:r>
              <a:t>…</a:t>
            </a:r>
          </a:p>
        </p:txBody>
      </p:sp>
      <p:sp>
        <p:nvSpPr>
          <p:cNvPr id="769" name="*.png *.xml …"/>
          <p:cNvSpPr txBox="1"/>
          <p:nvPr/>
        </p:nvSpPr>
        <p:spPr>
          <a:xfrm>
            <a:off x="7135888" y="5257800"/>
            <a:ext cx="82341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*.png</a:t>
            </a:r>
            <a:br/>
            <a:r>
              <a:t>*.xml</a:t>
            </a:r>
            <a:br/>
            <a:r>
              <a:t>…</a:t>
            </a:r>
          </a:p>
        </p:txBody>
      </p:sp>
      <p:sp>
        <p:nvSpPr>
          <p:cNvPr id="770" name="assets/"/>
          <p:cNvSpPr txBox="1"/>
          <p:nvPr/>
        </p:nvSpPr>
        <p:spPr>
          <a:xfrm>
            <a:off x="3442107" y="6769100"/>
            <a:ext cx="14942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assets/</a:t>
            </a:r>
          </a:p>
        </p:txBody>
      </p:sp>
      <p:sp>
        <p:nvSpPr>
          <p:cNvPr id="771" name="*"/>
          <p:cNvSpPr txBox="1"/>
          <p:nvPr/>
        </p:nvSpPr>
        <p:spPr>
          <a:xfrm>
            <a:off x="5053088" y="6781800"/>
            <a:ext cx="2383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*</a:t>
            </a:r>
          </a:p>
        </p:txBody>
      </p:sp>
      <p:sp>
        <p:nvSpPr>
          <p:cNvPr id="772" name="Line"/>
          <p:cNvSpPr/>
          <p:nvPr/>
        </p:nvSpPr>
        <p:spPr>
          <a:xfrm>
            <a:off x="2185133" y="369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Line"/>
          <p:cNvSpPr/>
          <p:nvPr/>
        </p:nvSpPr>
        <p:spPr>
          <a:xfrm>
            <a:off x="2185133" y="521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4" name="Line"/>
          <p:cNvSpPr/>
          <p:nvPr/>
        </p:nvSpPr>
        <p:spPr>
          <a:xfrm>
            <a:off x="2185133" y="6743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>
            <a:off x="2185133" y="7251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6" name="AndroidManifest.xml"/>
          <p:cNvSpPr txBox="1"/>
          <p:nvPr/>
        </p:nvSpPr>
        <p:spPr>
          <a:xfrm>
            <a:off x="2118975" y="7277100"/>
            <a:ext cx="28173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AndroidManifest.xml</a:t>
            </a:r>
          </a:p>
        </p:txBody>
      </p:sp>
      <p:sp>
        <p:nvSpPr>
          <p:cNvPr id="777" name="Line"/>
          <p:cNvSpPr/>
          <p:nvPr/>
        </p:nvSpPr>
        <p:spPr>
          <a:xfrm>
            <a:off x="2185133" y="7759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8" name="classes.dex"/>
          <p:cNvSpPr txBox="1"/>
          <p:nvPr/>
        </p:nvSpPr>
        <p:spPr>
          <a:xfrm>
            <a:off x="2841635" y="7785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latin typeface="+mj-lt"/>
                <a:ea typeface="+mj-ea"/>
                <a:cs typeface="+mj-cs"/>
                <a:sym typeface="Avenir Next W1G Medium"/>
              </a:defRPr>
            </a:lvl1pPr>
          </a:lstStyle>
          <a:p>
            <a:r>
              <a:t>classes.dex</a:t>
            </a:r>
          </a:p>
        </p:txBody>
      </p:sp>
      <p:sp>
        <p:nvSpPr>
          <p:cNvPr id="779" name="Line"/>
          <p:cNvSpPr/>
          <p:nvPr/>
        </p:nvSpPr>
        <p:spPr>
          <a:xfrm>
            <a:off x="2185133" y="8267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0" name="resources.arsc"/>
          <p:cNvSpPr txBox="1"/>
          <p:nvPr/>
        </p:nvSpPr>
        <p:spPr>
          <a:xfrm>
            <a:off x="2841635" y="8293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resources.arsc</a:t>
            </a:r>
          </a:p>
        </p:txBody>
      </p:sp>
      <p:sp>
        <p:nvSpPr>
          <p:cNvPr id="781" name=""/>
          <p:cNvSpPr txBox="1"/>
          <p:nvPr/>
        </p:nvSpPr>
        <p:spPr>
          <a:xfrm>
            <a:off x="2256358" y="2579189"/>
            <a:ext cx="999084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</a:t>
            </a:r>
          </a:p>
        </p:txBody>
      </p:sp>
      <p:sp>
        <p:nvSpPr>
          <p:cNvPr id="782" name=""/>
          <p:cNvSpPr txBox="1"/>
          <p:nvPr/>
        </p:nvSpPr>
        <p:spPr>
          <a:xfrm>
            <a:off x="2184151" y="5317281"/>
            <a:ext cx="1143498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</a:t>
            </a:r>
          </a:p>
        </p:txBody>
      </p:sp>
      <p:sp>
        <p:nvSpPr>
          <p:cNvPr id="783" name=""/>
          <p:cNvSpPr txBox="1"/>
          <p:nvPr/>
        </p:nvSpPr>
        <p:spPr>
          <a:xfrm>
            <a:off x="2363142" y="3952031"/>
            <a:ext cx="785516" cy="102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1200"/>
              </a:spcBef>
              <a:defRPr sz="8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Lookout Dingbats"/>
                <a:ea typeface="Lookout Dingbats"/>
                <a:cs typeface="Lookout Dingbats"/>
                <a:sym typeface="Lookout Dingbats"/>
              </a:defRPr>
            </a:lvl1pPr>
          </a:lstStyle>
          <a:p>
            <a:r>
              <a:t></a:t>
            </a:r>
          </a:p>
        </p:txBody>
      </p:sp>
      <p:pic>
        <p:nvPicPr>
          <p:cNvPr id="784" name="Line" descr="Line"/>
          <p:cNvPicPr>
            <a:picLocks/>
          </p:cNvPicPr>
          <p:nvPr/>
        </p:nvPicPr>
        <p:blipFill>
          <a:blip r:embed="rId3">
            <a:alphaModFix amt="39802"/>
            <a:extLst/>
          </a:blip>
          <a:stretch>
            <a:fillRect/>
          </a:stretch>
        </p:blipFill>
        <p:spPr>
          <a:xfrm rot="16200000">
            <a:off x="-2129582" y="5784849"/>
            <a:ext cx="6646764" cy="76201"/>
          </a:xfrm>
          <a:prstGeom prst="rect">
            <a:avLst/>
          </a:prstGeom>
        </p:spPr>
      </p:pic>
      <p:pic>
        <p:nvPicPr>
          <p:cNvPr id="786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2895023"/>
            <a:ext cx="861715" cy="352235"/>
          </a:xfrm>
          <a:prstGeom prst="rect">
            <a:avLst/>
          </a:prstGeom>
        </p:spPr>
      </p:pic>
      <p:pic>
        <p:nvPicPr>
          <p:cNvPr id="78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4165023"/>
            <a:ext cx="861715" cy="352235"/>
          </a:xfrm>
          <a:prstGeom prst="rect">
            <a:avLst/>
          </a:prstGeom>
        </p:spPr>
      </p:pic>
      <p:pic>
        <p:nvPicPr>
          <p:cNvPr id="790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5689023"/>
            <a:ext cx="861715" cy="352235"/>
          </a:xfrm>
          <a:prstGeom prst="rect">
            <a:avLst/>
          </a:prstGeom>
        </p:spPr>
      </p:pic>
      <p:pic>
        <p:nvPicPr>
          <p:cNvPr id="792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6832023"/>
            <a:ext cx="861715" cy="352235"/>
          </a:xfrm>
          <a:prstGeom prst="rect">
            <a:avLst/>
          </a:prstGeom>
        </p:spPr>
      </p:pic>
      <p:pic>
        <p:nvPicPr>
          <p:cNvPr id="794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7340023"/>
            <a:ext cx="861715" cy="352235"/>
          </a:xfrm>
          <a:prstGeom prst="rect">
            <a:avLst/>
          </a:prstGeom>
        </p:spPr>
      </p:pic>
      <p:pic>
        <p:nvPicPr>
          <p:cNvPr id="796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7848023"/>
            <a:ext cx="861715" cy="352235"/>
          </a:xfrm>
          <a:prstGeom prst="rect">
            <a:avLst/>
          </a:prstGeom>
        </p:spPr>
      </p:pic>
      <p:pic>
        <p:nvPicPr>
          <p:cNvPr id="79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8356023"/>
            <a:ext cx="861715" cy="352235"/>
          </a:xfrm>
          <a:prstGeom prst="rect">
            <a:avLst/>
          </a:prstGeom>
        </p:spPr>
      </p:pic>
      <p:pic>
        <p:nvPicPr>
          <p:cNvPr id="800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400" y="8914823"/>
            <a:ext cx="861715" cy="352235"/>
          </a:xfrm>
          <a:prstGeom prst="rect">
            <a:avLst/>
          </a:prstGeom>
        </p:spPr>
      </p:pic>
      <p:sp>
        <p:nvSpPr>
          <p:cNvPr id="802" name="Line"/>
          <p:cNvSpPr/>
          <p:nvPr/>
        </p:nvSpPr>
        <p:spPr>
          <a:xfrm>
            <a:off x="2185133" y="8775700"/>
            <a:ext cx="5966271" cy="0"/>
          </a:xfrm>
          <a:prstGeom prst="line">
            <a:avLst/>
          </a:prstGeom>
          <a:ln w="38100" cap="rnd">
            <a:solidFill>
              <a:schemeClr val="accent1">
                <a:hueOff val="47394"/>
                <a:satOff val="-25753"/>
                <a:lumOff val="-7544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*"/>
          <p:cNvSpPr txBox="1"/>
          <p:nvPr/>
        </p:nvSpPr>
        <p:spPr>
          <a:xfrm>
            <a:off x="2841635" y="8801100"/>
            <a:ext cx="209472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r>
              <a:t>*</a:t>
            </a:r>
          </a:p>
        </p:txBody>
      </p:sp>
      <p:sp>
        <p:nvSpPr>
          <p:cNvPr id="804" name="Rounded Rectangle"/>
          <p:cNvSpPr/>
          <p:nvPr/>
        </p:nvSpPr>
        <p:spPr>
          <a:xfrm>
            <a:off x="9104636" y="1407113"/>
            <a:ext cx="3569468" cy="8125283"/>
          </a:xfrm>
          <a:prstGeom prst="roundRect">
            <a:avLst>
              <a:gd name="adj" fmla="val 6608"/>
            </a:avLst>
          </a:prstGeom>
          <a:solidFill>
            <a:schemeClr val="accent1">
              <a:hueOff val="47394"/>
              <a:satOff val="-25753"/>
              <a:lumOff val="-7544"/>
              <a:alpha val="75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endParaRPr/>
          </a:p>
        </p:txBody>
      </p:sp>
      <p:sp>
        <p:nvSpPr>
          <p:cNvPr id="805" name="Dalvik Executable…"/>
          <p:cNvSpPr txBox="1"/>
          <p:nvPr/>
        </p:nvSpPr>
        <p:spPr>
          <a:xfrm>
            <a:off x="9255845" y="1702071"/>
            <a:ext cx="2893421" cy="755078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Dalvik E</a:t>
            </a:r>
            <a:r>
              <a:rPr lang="en-GB" dirty="0"/>
              <a:t>X</a:t>
            </a:r>
            <a:r>
              <a:rPr dirty="0" err="1"/>
              <a:t>ecutable</a:t>
            </a:r>
            <a:r>
              <a:rPr lang="en-GB" dirty="0"/>
              <a:t> (DEX)</a:t>
            </a:r>
            <a:endParaRPr dirty="0"/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sz="2000" dirty="0">
                <a:latin typeface="+mn-lt"/>
                <a:ea typeface="+mn-ea"/>
                <a:cs typeface="+mn-cs"/>
                <a:sym typeface="Avenir Next W1G Light"/>
              </a:rPr>
              <a:t>Compiled classes for</a:t>
            </a:r>
            <a:br>
              <a:rPr sz="2000" dirty="0">
                <a:latin typeface="+mn-lt"/>
                <a:ea typeface="+mn-ea"/>
                <a:cs typeface="+mn-cs"/>
                <a:sym typeface="Avenir Next W1G Light"/>
              </a:rPr>
            </a:br>
            <a:r>
              <a:rPr sz="2000" dirty="0">
                <a:latin typeface="+mn-lt"/>
                <a:ea typeface="+mn-ea"/>
                <a:cs typeface="+mn-cs"/>
                <a:sym typeface="Avenir Next W1G Light"/>
              </a:rPr>
              <a:t>DVM</a:t>
            </a:r>
            <a:br>
              <a:rPr dirty="0">
                <a:latin typeface="+mn-lt"/>
                <a:ea typeface="+mn-ea"/>
                <a:cs typeface="+mn-cs"/>
                <a:sym typeface="Avenir Next W1G Light"/>
              </a:rPr>
            </a:b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Contains executable</a:t>
            </a:r>
            <a:br>
              <a:rPr dirty="0"/>
            </a:br>
            <a:r>
              <a:rPr dirty="0"/>
              <a:t>Dalvik code</a:t>
            </a:r>
            <a:br>
              <a:rPr dirty="0"/>
            </a:br>
            <a:br>
              <a:rPr dirty="0"/>
            </a:br>
            <a:r>
              <a:rPr dirty="0"/>
              <a:t>Optimized on install to:</a:t>
            </a:r>
            <a:br>
              <a:rPr dirty="0"/>
            </a:br>
            <a:r>
              <a:rPr sz="2000" dirty="0"/>
              <a:t>  </a:t>
            </a:r>
            <a:r>
              <a:rPr sz="2000" dirty="0">
                <a:latin typeface="+mn-lt"/>
                <a:ea typeface="+mn-ea"/>
                <a:cs typeface="+mn-cs"/>
                <a:sym typeface="Avenir Next W1G Light"/>
              </a:rPr>
              <a:t>ODEX for DVM runtime</a:t>
            </a:r>
            <a:br>
              <a:rPr sz="2000" dirty="0">
                <a:latin typeface="+mn-lt"/>
                <a:ea typeface="+mn-ea"/>
                <a:cs typeface="+mn-cs"/>
                <a:sym typeface="Avenir Next W1G Light"/>
              </a:rPr>
            </a:br>
            <a:r>
              <a:rPr sz="2000" dirty="0">
                <a:latin typeface="+mn-lt"/>
                <a:ea typeface="+mn-ea"/>
                <a:cs typeface="+mn-cs"/>
                <a:sym typeface="Avenir Next W1G Light"/>
              </a:rPr>
              <a:t>  OAT for ART runtime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Reverse with: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/>
              <a:t>  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smali</a:t>
            </a: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/ 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apktool</a:t>
            </a: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IDA Pro</a:t>
            </a:r>
            <a:endParaRPr lang="en-GB"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/>
              <a:t>  Radare2</a:t>
            </a: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lang="en-GB" dirty="0">
                <a:latin typeface="+mn-lt"/>
                <a:ea typeface="+mn-ea"/>
                <a:cs typeface="+mn-cs"/>
                <a:sym typeface="Avenir Next W1G Light"/>
              </a:rPr>
              <a:t>  Frida (dynamic)</a:t>
            </a:r>
            <a:br>
              <a:rPr dirty="0">
                <a:latin typeface="+mn-lt"/>
                <a:ea typeface="+mn-ea"/>
                <a:cs typeface="+mn-cs"/>
                <a:sym typeface="Avenir Next W1G Light"/>
              </a:rPr>
            </a:b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</a:t>
            </a:r>
            <a:r>
              <a:rPr lang="en-GB" dirty="0"/>
              <a:t>JEB</a:t>
            </a: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</a:t>
            </a:r>
            <a:r>
              <a:rPr lang="en-GB" dirty="0"/>
              <a:t>A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ndroguard</a:t>
            </a:r>
            <a:br>
              <a:rPr dirty="0">
                <a:latin typeface="+mn-lt"/>
                <a:ea typeface="+mn-ea"/>
                <a:cs typeface="+mn-cs"/>
                <a:sym typeface="Avenir Next W1G Light"/>
              </a:rPr>
            </a:b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</a:t>
            </a:r>
            <a:r>
              <a:rPr lang="en-GB" dirty="0"/>
              <a:t>E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njarify</a:t>
            </a:r>
            <a:br>
              <a:rPr dirty="0">
                <a:latin typeface="+mn-lt"/>
                <a:ea typeface="+mn-ea"/>
                <a:cs typeface="+mn-cs"/>
                <a:sym typeface="Avenir Next W1G Light"/>
              </a:rPr>
            </a:b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dex2jar + 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jad</a:t>
            </a: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/</a:t>
            </a:r>
            <a:r>
              <a:rPr dirty="0" err="1">
                <a:latin typeface="+mn-lt"/>
                <a:ea typeface="+mn-ea"/>
                <a:cs typeface="+mn-cs"/>
                <a:sym typeface="Avenir Next W1G Light"/>
              </a:rPr>
              <a:t>jd</a:t>
            </a: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</a:t>
            </a:r>
            <a:r>
              <a:rPr lang="en-GB" dirty="0">
                <a:latin typeface="+mn-lt"/>
                <a:ea typeface="+mn-ea"/>
                <a:cs typeface="+mn-cs"/>
                <a:sym typeface="Avenir Next W1G Light"/>
              </a:rPr>
              <a:t>JADX</a:t>
            </a:r>
            <a:endParaRPr dirty="0">
              <a:latin typeface="+mn-lt"/>
              <a:ea typeface="+mn-ea"/>
              <a:cs typeface="+mn-cs"/>
              <a:sym typeface="Avenir Next W1G Light"/>
            </a:endParaRPr>
          </a:p>
          <a:p>
            <a:pPr algn="l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W1G Medium"/>
              </a:defRPr>
            </a:pPr>
            <a:r>
              <a:rPr dirty="0">
                <a:latin typeface="+mn-lt"/>
                <a:ea typeface="+mn-ea"/>
                <a:cs typeface="+mn-cs"/>
                <a:sym typeface="Avenir Next W1G Light"/>
              </a:rPr>
              <a:t>  010Editor Templates</a:t>
            </a:r>
          </a:p>
        </p:txBody>
      </p:sp>
      <p:pic>
        <p:nvPicPr>
          <p:cNvPr id="806" name="Line" descr="Line"/>
          <p:cNvPicPr>
            <a:picLocks/>
          </p:cNvPicPr>
          <p:nvPr/>
        </p:nvPicPr>
        <p:blipFill>
          <a:blip r:embed="rId5">
            <a:alphaModFix amt="39802"/>
            <a:extLst/>
          </a:blip>
          <a:stretch>
            <a:fillRect/>
          </a:stretch>
        </p:blipFill>
        <p:spPr>
          <a:xfrm rot="10800000">
            <a:off x="5696442" y="7848023"/>
            <a:ext cx="3321343" cy="3522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6B00AC-C0ED-49BA-802F-54519541B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1" y="4401967"/>
            <a:ext cx="6426370" cy="18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9668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5B5B5B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 W1G Medium"/>
        <a:ea typeface="Avenir Next W1G Medium"/>
        <a:cs typeface="Avenir Next W1G Medium"/>
      </a:majorFont>
      <a:minorFont>
        <a:latin typeface="Avenir Next W1G Light"/>
        <a:ea typeface="Avenir Next W1G Light"/>
        <a:cs typeface="Avenir Next W1G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 W1G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Next W1G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 W1G Medium"/>
        <a:ea typeface="Avenir Next W1G Medium"/>
        <a:cs typeface="Avenir Next W1G Medium"/>
      </a:majorFont>
      <a:minorFont>
        <a:latin typeface="Avenir Next W1G Light"/>
        <a:ea typeface="Avenir Next W1G Light"/>
        <a:cs typeface="Avenir Next W1G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 W1G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Next W1G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899</Words>
  <Application>Microsoft Office PowerPoint</Application>
  <PresentationFormat>Custom</PresentationFormat>
  <Paragraphs>249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Avenir Next W1G Bold</vt:lpstr>
      <vt:lpstr>Avenir Next W1G Light</vt:lpstr>
      <vt:lpstr>Avenir Next W1G Medium</vt:lpstr>
      <vt:lpstr>Avenir Next W1G Regular</vt:lpstr>
      <vt:lpstr>Avenir Next W1G Ultra Light</vt:lpstr>
      <vt:lpstr>Gill Sans</vt:lpstr>
      <vt:lpstr>Helvetica</vt:lpstr>
      <vt:lpstr>Lookout Dingbats</vt:lpstr>
      <vt:lpstr>Lucida Grande</vt:lpstr>
      <vt:lpstr>Wingdings</vt:lpstr>
      <vt:lpstr>White</vt:lpstr>
      <vt:lpstr>PowerPoint Presentation</vt:lpstr>
      <vt:lpstr>What’s rednaga mate?</vt:lpstr>
      <vt:lpstr>who are we</vt:lpstr>
      <vt:lpstr>who am i</vt:lpstr>
      <vt:lpstr>why are we here</vt:lpstr>
      <vt:lpstr>PowerPoint Presentation</vt:lpstr>
      <vt:lpstr>Android application Packaging (APK)</vt:lpstr>
      <vt:lpstr>Android application Packaging (APK)</vt:lpstr>
      <vt:lpstr>Android application Packaging (APK)</vt:lpstr>
      <vt:lpstr>PowerPoint Presentation</vt:lpstr>
      <vt:lpstr>the question</vt:lpstr>
      <vt:lpstr>the hypothesis</vt:lpstr>
      <vt:lpstr>🐛 Sample Set</vt:lpstr>
      <vt:lpstr>PowerPoint Presentation</vt:lpstr>
      <vt:lpstr>Android obfuscators / Packers</vt:lpstr>
      <vt:lpstr>Android obfuscators / Packers</vt:lpstr>
      <vt:lpstr>Android obfuscators / Packers</vt:lpstr>
      <vt:lpstr>Android obfuscation</vt:lpstr>
      <vt:lpstr>Android obfuscation</vt:lpstr>
      <vt:lpstr>Android obfuscation</vt:lpstr>
      <vt:lpstr>native obfuscation</vt:lpstr>
      <vt:lpstr>native obfuscation</vt:lpstr>
      <vt:lpstr>native obfuscation</vt:lpstr>
      <vt:lpstr>native obfuscation</vt:lpstr>
      <vt:lpstr>Android unpacking</vt:lpstr>
      <vt:lpstr>Android unpacking</vt:lpstr>
      <vt:lpstr>APKid</vt:lpstr>
      <vt:lpstr>APKid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Eduardo Novella</cp:lastModifiedBy>
  <cp:revision>57</cp:revision>
  <dcterms:modified xsi:type="dcterms:W3CDTF">2018-12-06T00:11:13Z</dcterms:modified>
</cp:coreProperties>
</file>